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2" r:id="rId1"/>
    <p:sldMasterId id="2147483663" r:id="rId2"/>
  </p:sldMasterIdLst>
  <p:notesMasterIdLst>
    <p:notesMasterId r:id="rId87"/>
  </p:notesMasterIdLst>
  <p:sldIdLst>
    <p:sldId id="256" r:id="rId3"/>
    <p:sldId id="257" r:id="rId4"/>
    <p:sldId id="258" r:id="rId5"/>
    <p:sldId id="259" r:id="rId6"/>
    <p:sldId id="260" r:id="rId7"/>
    <p:sldId id="261" r:id="rId8"/>
    <p:sldId id="262" r:id="rId9"/>
    <p:sldId id="352" r:id="rId10"/>
    <p:sldId id="355" r:id="rId11"/>
    <p:sldId id="264" r:id="rId12"/>
    <p:sldId id="265" r:id="rId13"/>
    <p:sldId id="266" r:id="rId14"/>
    <p:sldId id="267" r:id="rId15"/>
    <p:sldId id="268" r:id="rId16"/>
    <p:sldId id="269" r:id="rId17"/>
    <p:sldId id="270" r:id="rId18"/>
    <p:sldId id="271" r:id="rId19"/>
    <p:sldId id="278" r:id="rId20"/>
    <p:sldId id="279" r:id="rId21"/>
    <p:sldId id="280" r:id="rId22"/>
    <p:sldId id="356" r:id="rId23"/>
    <p:sldId id="281" r:id="rId24"/>
    <p:sldId id="353" r:id="rId25"/>
    <p:sldId id="282" r:id="rId26"/>
    <p:sldId id="354"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41" r:id="rId70"/>
    <p:sldId id="357" r:id="rId71"/>
    <p:sldId id="342" r:id="rId72"/>
    <p:sldId id="334" r:id="rId73"/>
    <p:sldId id="335" r:id="rId74"/>
    <p:sldId id="336" r:id="rId75"/>
    <p:sldId id="337" r:id="rId76"/>
    <p:sldId id="338" r:id="rId77"/>
    <p:sldId id="339" r:id="rId78"/>
    <p:sldId id="340" r:id="rId79"/>
    <p:sldId id="344" r:id="rId80"/>
    <p:sldId id="347" r:id="rId81"/>
    <p:sldId id="348" r:id="rId82"/>
    <p:sldId id="349" r:id="rId83"/>
    <p:sldId id="350" r:id="rId84"/>
    <p:sldId id="351" r:id="rId85"/>
    <p:sldId id="346" r:id="rId8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p:restoredTop sz="94667"/>
  </p:normalViewPr>
  <p:slideViewPr>
    <p:cSldViewPr snapToGrid="0">
      <p:cViewPr varScale="1">
        <p:scale>
          <a:sx n="100" d="100"/>
          <a:sy n="100" d="100"/>
        </p:scale>
        <p:origin x="582" y="90"/>
      </p:cViewPr>
      <p:guideLst>
        <p:guide orient="horz" pos="2160"/>
        <p:guide pos="2880"/>
      </p:guideLst>
    </p:cSldViewPr>
  </p:slideViewPr>
  <p:notesTextViewPr>
    <p:cViewPr>
      <p:scale>
        <a:sx n="1" d="1"/>
        <a:sy n="1" d="1"/>
      </p:scale>
      <p:origin x="0" y="0"/>
    </p:cViewPr>
  </p:notesTextViewPr>
  <p:sorterViewPr>
    <p:cViewPr>
      <p:scale>
        <a:sx n="29" d="100"/>
        <a:sy n="2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95" name="Google Shape;9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95" name="Google Shape;19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15" name="Google Shape;21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7" name="Google Shape;22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238" name="Google Shape;2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248" name="Google Shape;24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Why are we asking you to use these quotes from great peacemakers, artists, musicians, poets, writers, scientists? Because //////</a:t>
            </a:r>
            <a:endParaRPr sz="1200" b="0" i="0" u="none" strike="noStrike" cap="none">
              <a:solidFill>
                <a:schemeClr val="dk1"/>
              </a:solidFill>
              <a:latin typeface="Calibri"/>
              <a:ea typeface="Calibri"/>
              <a:cs typeface="Calibri"/>
              <a:sym typeface="Calibri"/>
            </a:endParaRPr>
          </a:p>
        </p:txBody>
      </p:sp>
      <p:sp>
        <p:nvSpPr>
          <p:cNvPr id="259" name="Google Shape;25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0" name="Google Shape;27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We want to mention that we are not asking for traditionally patriotic messages. The art could be a plea for something better, or a reminder that the work is not finished. </a:t>
            </a:r>
            <a:endParaRPr sz="1200" b="0" i="0" u="none" strike="noStrike" cap="none">
              <a:solidFill>
                <a:schemeClr val="dk1"/>
              </a:solidFill>
              <a:latin typeface="Calibri"/>
              <a:ea typeface="Calibri"/>
              <a:cs typeface="Calibri"/>
              <a:sym typeface="Calibri"/>
            </a:endParaRPr>
          </a:p>
        </p:txBody>
      </p:sp>
      <p:sp>
        <p:nvSpPr>
          <p:cNvPr id="281" name="Google Shape;28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62" name="Google Shape;36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70" name="Google Shape;37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Tree>
    <p:extLst>
      <p:ext uri="{BB962C8B-B14F-4D97-AF65-F5344CB8AC3E}">
        <p14:creationId xmlns:p14="http://schemas.microsoft.com/office/powerpoint/2010/main" val="11925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92" name="Google Shape;39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92" name="Google Shape;39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97800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402" name="Google Shape;40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62" name="Google Shape;36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83943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459" name="Google Shape;45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469" name="Google Shape;46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486" name="Google Shape;48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495" name="Google Shape;49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sz="1800" b="1" i="0" u="none" strike="noStrike" cap="none">
                <a:solidFill>
                  <a:srgbClr val="F3F3F3"/>
                </a:solidFill>
                <a:latin typeface="Calibri"/>
                <a:ea typeface="Calibri"/>
                <a:cs typeface="Calibri"/>
                <a:sym typeface="Calibri"/>
              </a:rPr>
            </a:br>
            <a:r>
              <a:rPr lang="en-US" sz="1800" b="0" i="0" u="none" strike="noStrike" cap="none">
                <a:solidFill>
                  <a:srgbClr val="F3F3F3"/>
                </a:solidFill>
                <a:latin typeface="Calibri"/>
                <a:ea typeface="Calibri"/>
                <a:cs typeface="Calibri"/>
                <a:sym typeface="Calibri"/>
              </a:rPr>
              <a:t>Ai Weiwei is a famous living Chinese artist. Through his art, he calls attention to human rights violations.</a:t>
            </a:r>
            <a:r>
              <a:rPr lang="en-US" sz="1800" b="1" i="0" u="none" strike="noStrike" cap="none">
                <a:solidFill>
                  <a:srgbClr val="F3F3F3"/>
                </a:solidFill>
                <a:latin typeface="Calibri"/>
                <a:ea typeface="Calibri"/>
                <a:cs typeface="Calibri"/>
                <a:sym typeface="Calibri"/>
              </a:rPr>
              <a:t> </a:t>
            </a:r>
            <a:r>
              <a:rPr lang="en-US" sz="1800" b="0" i="0" u="none" strike="noStrike" cap="none">
                <a:solidFill>
                  <a:srgbClr val="F3F3F3"/>
                </a:solidFill>
                <a:latin typeface="Calibri"/>
                <a:ea typeface="Calibri"/>
                <a:cs typeface="Calibri"/>
                <a:sym typeface="Calibri"/>
              </a:rPr>
              <a:t>His work deals with moral and social consciousness. </a:t>
            </a:r>
            <a:endParaRPr>
              <a:latin typeface="Calibri"/>
              <a:ea typeface="Calibri"/>
              <a:cs typeface="Calibri"/>
              <a:sym typeface="Calibri"/>
            </a:endParaRPr>
          </a:p>
        </p:txBody>
      </p:sp>
      <p:sp>
        <p:nvSpPr>
          <p:cNvPr id="503" name="Google Shape;50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514" name="Google Shape;51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 name="Google Shape;524;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534" name="Google Shape;53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544" name="Google Shape;54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How can men and women find a balance and work together?</a:t>
            </a:r>
            <a:endParaRPr>
              <a:latin typeface="Calibri"/>
              <a:ea typeface="Calibri"/>
              <a:cs typeface="Calibri"/>
              <a:sym typeface="Calibri"/>
            </a:endParaRPr>
          </a:p>
        </p:txBody>
      </p:sp>
      <p:sp>
        <p:nvSpPr>
          <p:cNvPr id="553" name="Google Shape;553;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572" name="Google Shape;57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581" name="Google Shape;58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90" name="Google Shape;59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31" name="Google Shape;13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01" name="Google Shape;60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13" name="Google Shape;61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24" name="Google Shape;62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35" name="Google Shape;63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46" name="Google Shape;64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59" name="Google Shape;65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70" name="Google Shape;670;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85" name="Google Shape;68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96" name="Google Shape;69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07" name="Google Shape;70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18" name="Google Shape;718;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29" name="Google Shape;72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40" name="Google Shape;74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51" name="Google Shape;75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62" name="Google Shape;76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73" name="Google Shape;77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84" name="Google Shape;784;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95" name="Google Shape;79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Encourage the students to notice how the artists fill the negative space with scrolling vines, animals, floral ornamentation, and design elements</a:t>
            </a:r>
            <a:endParaRPr sz="1200" b="0" i="0" u="none" strike="noStrike" cap="none">
              <a:solidFill>
                <a:schemeClr val="dk1"/>
              </a:solidFill>
              <a:latin typeface="Calibri"/>
              <a:ea typeface="Calibri"/>
              <a:cs typeface="Calibri"/>
              <a:sym typeface="Calibri"/>
            </a:endParaRPr>
          </a:p>
        </p:txBody>
      </p:sp>
      <p:sp>
        <p:nvSpPr>
          <p:cNvPr id="806" name="Google Shape;806;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18" name="Google Shape;818;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29" name="Google Shape;829;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Confirm that students are really looking at this to identify the various elements in the letter forms. </a:t>
            </a:r>
            <a:endParaRPr sz="1200" b="0" i="0" u="none" strike="noStrike" cap="none">
              <a:solidFill>
                <a:schemeClr val="dk1"/>
              </a:solidFill>
              <a:latin typeface="Calibri"/>
              <a:ea typeface="Calibri"/>
              <a:cs typeface="Calibri"/>
              <a:sym typeface="Calibri"/>
            </a:endParaRPr>
          </a:p>
        </p:txBody>
      </p:sp>
      <p:sp>
        <p:nvSpPr>
          <p:cNvPr id="840" name="Google Shape;84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51" name="Google Shape;85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63" name="Google Shape;863;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In our experience, we’ve often used 18 in .x 18 in poster board for the background for the LOVE Lesson. This project has been done successfully as collage art, or by using color markers, paint, or using ink pens. </a:t>
            </a:r>
            <a:endParaRPr sz="1200" b="0" i="0" u="none" strike="noStrike" cap="none">
              <a:solidFill>
                <a:schemeClr val="dk1"/>
              </a:solidFill>
              <a:latin typeface="Calibri"/>
              <a:ea typeface="Calibri"/>
              <a:cs typeface="Calibri"/>
              <a:sym typeface="Calibri"/>
            </a:endParaRPr>
          </a:p>
        </p:txBody>
      </p:sp>
      <p:sp>
        <p:nvSpPr>
          <p:cNvPr id="875" name="Google Shape;87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In our experience, we’ve often used 18 in .x 18 in poster board for the background for the LOVE Lesson. This project has been done successfully as collage art, or by using color markers, paint, or using ink pens. </a:t>
            </a:r>
            <a:endParaRPr sz="1200" b="0" i="0" u="none" strike="noStrike" cap="none">
              <a:solidFill>
                <a:schemeClr val="dk1"/>
              </a:solidFill>
              <a:latin typeface="Calibri"/>
              <a:ea typeface="Calibri"/>
              <a:cs typeface="Calibri"/>
              <a:sym typeface="Calibri"/>
            </a:endParaRPr>
          </a:p>
        </p:txBody>
      </p:sp>
      <p:sp>
        <p:nvSpPr>
          <p:cNvPr id="887" name="Google Shape;887;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99" name="Google Shape;899;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11" name="Google Shape;911;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931" name="Google Shape;93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69205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3" name="Google Shape;95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742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3" name="Google Shape;95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7518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963" name="Google Shape;963;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972" name="Google Shape;97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We will provide this document in print and digital format in the teacher toolkit for the LOVE Project.</a:t>
            </a:r>
            <a:endParaRPr>
              <a:latin typeface="Calibri"/>
              <a:ea typeface="Calibri"/>
              <a:cs typeface="Calibri"/>
              <a:sym typeface="Calibri"/>
            </a:endParaRPr>
          </a:p>
        </p:txBody>
      </p:sp>
      <p:sp>
        <p:nvSpPr>
          <p:cNvPr id="981" name="Google Shape;98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991" name="Google Shape;99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003" name="Google Shape;1003;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013" name="Google Shape;1013;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021" name="Google Shape;1021;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3" name="Google Shape;95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0542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b96bfe7d1_0_7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b96bfe7d1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extLst>
      <p:ext uri="{BB962C8B-B14F-4D97-AF65-F5344CB8AC3E}">
        <p14:creationId xmlns:p14="http://schemas.microsoft.com/office/powerpoint/2010/main" val="29626244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b96bfe7d1_0_1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96" name="Google Shape;196;gdb96bfe7d1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b96bfe7d1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gdb96bfe7d1_0_4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b96bfe7d1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db96bfe7d1_0_4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db96bfe7d1_0_4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03" name="Google Shape;303;gdb96bfe7d1_0_4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3" name="Google Shape;95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273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extLst>
      <p:ext uri="{BB962C8B-B14F-4D97-AF65-F5344CB8AC3E}">
        <p14:creationId xmlns:p14="http://schemas.microsoft.com/office/powerpoint/2010/main" val="288058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22818" y="6404292"/>
            <a:ext cx="263983" cy="269241"/>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9" name="Google Shape;69;p13"/>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Google Shape;70;p13"/>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Google Shape;71;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6" name="Google Shape;76;p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Google Shape;77;p14"/>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8" name="Google Shape;78;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3" name="Google Shape;83;p15"/>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9" name="Google Shape;89;p1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fault 4">
  <p:cSld name="Default 4">
    <p:spTree>
      <p:nvGrpSpPr>
        <p:cNvPr id="1" name="Shape 58"/>
        <p:cNvGrpSpPr/>
        <p:nvPr/>
      </p:nvGrpSpPr>
      <p:grpSpPr>
        <a:xfrm>
          <a:off x="0" y="0"/>
          <a:ext cx="0" cy="0"/>
          <a:chOff x="0" y="0"/>
          <a:chExt cx="0" cy="0"/>
        </a:xfrm>
      </p:grpSpPr>
      <p:sp>
        <p:nvSpPr>
          <p:cNvPr id="59" name="Google Shape;59;p17"/>
          <p:cNvSpPr txBox="1">
            <a:spLocks noGrp="1"/>
          </p:cNvSpPr>
          <p:nvPr>
            <p:ph type="sldNum" idx="12"/>
          </p:nvPr>
        </p:nvSpPr>
        <p:spPr>
          <a:xfrm>
            <a:off x="8422818" y="6404292"/>
            <a:ext cx="264000" cy="2692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3234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2">
  <p:cSld name="Default 2">
    <p:spTree>
      <p:nvGrpSpPr>
        <p:cNvPr id="1" name="Shape 54"/>
        <p:cNvGrpSpPr/>
        <p:nvPr/>
      </p:nvGrpSpPr>
      <p:grpSpPr>
        <a:xfrm>
          <a:off x="0" y="0"/>
          <a:ext cx="0" cy="0"/>
          <a:chOff x="0" y="0"/>
          <a:chExt cx="0" cy="0"/>
        </a:xfrm>
      </p:grpSpPr>
      <p:sp>
        <p:nvSpPr>
          <p:cNvPr id="55" name="Google Shape;55;p15"/>
          <p:cNvSpPr txBox="1">
            <a:spLocks noGrp="1"/>
          </p:cNvSpPr>
          <p:nvPr>
            <p:ph type="sldNum" idx="12"/>
          </p:nvPr>
        </p:nvSpPr>
        <p:spPr>
          <a:xfrm>
            <a:off x="8422818" y="6404292"/>
            <a:ext cx="264000" cy="2692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487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 name="Google Shape;25;p5"/>
          <p:cNvCxnSpPr/>
          <p:nvPr/>
        </p:nvCxnSpPr>
        <p:spPr>
          <a:xfrm>
            <a:off x="-7240" y="6259669"/>
            <a:ext cx="9144000"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6"/>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 name="Google Shape;28;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9" name="Google Shape;29;p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4" name="Google Shape;34;p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fault" type="tx">
  <p:cSld name="TITLE_AND_BODY">
    <p:spTree>
      <p:nvGrpSpPr>
        <p:cNvPr id="1" name="Shape 37"/>
        <p:cNvGrpSpPr/>
        <p:nvPr/>
      </p:nvGrpSpPr>
      <p:grpSpPr>
        <a:xfrm>
          <a:off x="0" y="0"/>
          <a:ext cx="0" cy="0"/>
          <a:chOff x="0" y="0"/>
          <a:chExt cx="0" cy="0"/>
        </a:xfrm>
      </p:grpSpPr>
      <p:sp>
        <p:nvSpPr>
          <p:cNvPr id="38" name="Google Shape;38;p8"/>
          <p:cNvSpPr txBox="1">
            <a:spLocks noGrp="1"/>
          </p:cNvSpPr>
          <p:nvPr>
            <p:ph type="sldNum" idx="12"/>
          </p:nvPr>
        </p:nvSpPr>
        <p:spPr>
          <a:xfrm>
            <a:off x="8422818" y="6404292"/>
            <a:ext cx="263983" cy="269241"/>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1" name="Google Shape;41;p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2" name="Google Shape;42;p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7" name="Google Shape;47;p1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3" name="Google Shape;53;p1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0" name="Google Shape;60;p1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1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1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1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92074"/>
            <a:ext cx="8229600" cy="1508126"/>
          </a:xfrm>
          <a:prstGeom prst="rect">
            <a:avLst/>
          </a:prstGeom>
          <a:noFill/>
          <a:ln>
            <a:noFill/>
          </a:ln>
        </p:spPr>
        <p:txBody>
          <a:bodyPr spcFirstLastPara="1" wrap="square" lIns="45700" tIns="45700" rIns="45700" bIns="45700" anchor="ctr" anchorCtr="0">
            <a:noAutofit/>
          </a:bodyPr>
          <a:lstStyle>
            <a:lvl1pPr marR="0" lvl="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457200" y="1600200"/>
            <a:ext cx="8229600" cy="5257800"/>
          </a:xfrm>
          <a:prstGeom prst="rect">
            <a:avLst/>
          </a:prstGeom>
          <a:noFill/>
          <a:ln>
            <a:noFill/>
          </a:ln>
        </p:spPr>
        <p:txBody>
          <a:bodyPr spcFirstLastPara="1" wrap="square" lIns="45700" tIns="45700" rIns="45700" bIns="45700" anchor="t" anchorCtr="0">
            <a:noAutofit/>
          </a:bodyPr>
          <a:lstStyle>
            <a:lvl1pPr marL="457200" marR="0" lvl="0"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2pPr>
            <a:lvl3pPr marL="1371600" marR="0" lvl="2"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3pPr>
            <a:lvl4pPr marL="1828800" marR="0" lvl="3"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4pPr>
            <a:lvl5pPr marL="2286000" marR="0" lvl="4"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5pPr>
            <a:lvl6pPr marL="2743200" marR="0" lvl="5"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6pPr>
            <a:lvl7pPr marL="3200400" marR="0" lvl="6"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7pPr>
            <a:lvl8pPr marL="3657600" marR="0" lvl="7"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8pPr>
            <a:lvl9pPr marL="4114800" marR="0" lvl="8"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22818" y="6404292"/>
            <a:ext cx="263983" cy="2692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4" r:id="rId13"/>
    <p:sldLayoutId id="2147483665" r:id="rId14"/>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12"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9.jpg"/><Relationship Id="rId11" Type="http://schemas.openxmlformats.org/officeDocument/2006/relationships/image" Target="../media/image74.jp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77.jp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jmmtyk9K3bAhVSRqwKHTcfBnIQjRx6BAgBEAU&amp;url=http://www.chrysler.org/ajax/load-collection-item/48&amp;psig=AOvVaw0iM0wcqQDsJrbYfjbmtMAz&amp;ust=1527785914014444"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79.png"/><Relationship Id="rId4" Type="http://schemas.openxmlformats.org/officeDocument/2006/relationships/image" Target="../media/image78.jp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81.jpeg"/><Relationship Id="rId4" Type="http://schemas.openxmlformats.org/officeDocument/2006/relationships/hyperlink" Target="https://www.google.com/url?sa=i&amp;source=images&amp;cd=&amp;cad=rja&amp;uact=8&amp;ved=2ahUKEwjdv9OE9a3bAhVRY6wKHT2SB6QQjRx6BAgBEAU&amp;url=https://www.nytimes.com/2012/04/04/arts/design/elizabeth-catlett-sculptor-with-eye-on-social-issues-dies-at-96.html&amp;psig=AOvVaw3aN4OKG7qOCuhI5pHecug0&amp;ust=152778613611864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98.jpg"/><Relationship Id="rId4" Type="http://schemas.openxmlformats.org/officeDocument/2006/relationships/image" Target="../media/image97.jpg"/></Relationships>
</file>

<file path=ppt/slides/_rels/slide4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4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11.jp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116.jpg"/></Relationships>
</file>

<file path=ppt/slides/_rels/slide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22.jpg"/></Relationships>
</file>

<file path=ppt/slides/_rels/slide6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25.jpeg"/><Relationship Id="rId4" Type="http://schemas.openxmlformats.org/officeDocument/2006/relationships/image" Target="../media/image7.jpe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26.jpe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hyperlink" Target="http://dallasloveproject.or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9.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hyperlink" Target="http://theamericanloveproject.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1.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142.png"/><Relationship Id="rId4" Type="http://schemas.openxmlformats.org/officeDocument/2006/relationships/image" Target="../media/image141.png"/></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145.png"/><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3.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147.pn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a:stretch/>
        </p:blipFill>
        <p:spPr>
          <a:xfrm>
            <a:off x="0" y="-103909"/>
            <a:ext cx="9144000" cy="70658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98" name="Google Shape;198;p25"/>
          <p:cNvPicPr preferRelativeResize="0"/>
          <p:nvPr/>
        </p:nvPicPr>
        <p:blipFill rotWithShape="1">
          <a:blip r:embed="rId3">
            <a:alphaModFix/>
          </a:blip>
          <a:srcRect/>
          <a:stretch/>
        </p:blipFill>
        <p:spPr>
          <a:xfrm>
            <a:off x="182089" y="6115132"/>
            <a:ext cx="1819269" cy="742868"/>
          </a:xfrm>
          <a:prstGeom prst="rect">
            <a:avLst/>
          </a:prstGeom>
          <a:noFill/>
          <a:ln>
            <a:noFill/>
          </a:ln>
        </p:spPr>
      </p:pic>
      <p:pic>
        <p:nvPicPr>
          <p:cNvPr id="199" name="Google Shape;199;p25" descr="A picture containing column&#10;&#10;Description automatically generated"/>
          <p:cNvPicPr preferRelativeResize="0"/>
          <p:nvPr/>
        </p:nvPicPr>
        <p:blipFill rotWithShape="1">
          <a:blip r:embed="rId4">
            <a:alphaModFix/>
          </a:blip>
          <a:srcRect/>
          <a:stretch/>
        </p:blipFill>
        <p:spPr>
          <a:xfrm>
            <a:off x="0" y="2637785"/>
            <a:ext cx="9144000" cy="4183470"/>
          </a:xfrm>
          <a:prstGeom prst="rect">
            <a:avLst/>
          </a:prstGeom>
          <a:noFill/>
          <a:ln>
            <a:noFill/>
          </a:ln>
        </p:spPr>
      </p:pic>
      <p:sp>
        <p:nvSpPr>
          <p:cNvPr id="200" name="Google Shape;200;p25"/>
          <p:cNvSpPr txBox="1"/>
          <p:nvPr/>
        </p:nvSpPr>
        <p:spPr>
          <a:xfrm>
            <a:off x="374856" y="4089411"/>
            <a:ext cx="1549483"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Calibri"/>
                <a:ea typeface="Calibri"/>
                <a:cs typeface="Calibri"/>
                <a:sym typeface="Calibri"/>
              </a:rPr>
              <a:t>LOVE REPAIRS AND HEALS the divides that separate us and keep us from working together to solve urgent problems in our community and world.</a:t>
            </a:r>
            <a:endParaRPr sz="1400" b="0" i="0" u="none" strike="noStrike" cap="none" dirty="0">
              <a:solidFill>
                <a:srgbClr val="000000"/>
              </a:solidFill>
              <a:latin typeface="Arial"/>
              <a:ea typeface="Arial"/>
              <a:cs typeface="Arial"/>
              <a:sym typeface="Arial"/>
            </a:endParaRPr>
          </a:p>
        </p:txBody>
      </p:sp>
      <p:sp>
        <p:nvSpPr>
          <p:cNvPr id="201" name="Google Shape;201;p25"/>
          <p:cNvSpPr txBox="1"/>
          <p:nvPr/>
        </p:nvSpPr>
        <p:spPr>
          <a:xfrm>
            <a:off x="2662177" y="4089411"/>
            <a:ext cx="1301343"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Calibri"/>
                <a:ea typeface="Calibri"/>
                <a:cs typeface="Calibri"/>
                <a:sym typeface="Calibri"/>
              </a:rPr>
              <a:t>THE IDEALS represented in the beauty of the natural world, culture and people of Northwest Arkansas.</a:t>
            </a:r>
            <a:endParaRPr sz="1400" b="0" i="0" u="none" strike="noStrike" cap="none" dirty="0">
              <a:solidFill>
                <a:srgbClr val="000000"/>
              </a:solidFill>
              <a:latin typeface="Arial"/>
              <a:ea typeface="Arial"/>
              <a:cs typeface="Arial"/>
              <a:sym typeface="Arial"/>
            </a:endParaRPr>
          </a:p>
        </p:txBody>
      </p:sp>
      <p:sp>
        <p:nvSpPr>
          <p:cNvPr id="202" name="Google Shape;202;p25"/>
          <p:cNvSpPr txBox="1"/>
          <p:nvPr/>
        </p:nvSpPr>
        <p:spPr>
          <a:xfrm>
            <a:off x="4977118" y="5069711"/>
            <a:ext cx="1549482"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ART HAS THE POWER to awaken and educate hearts, uplift our voices and make positive social change.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203" name="Google Shape;203;p25"/>
          <p:cNvSpPr txBox="1"/>
          <p:nvPr/>
        </p:nvSpPr>
        <p:spPr>
          <a:xfrm>
            <a:off x="7292051" y="4089411"/>
            <a:ext cx="1510603"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WORDS OF A  GREATER LOVE from great philosophers, artists, musicians, poets and peacemakers speak through time and remind us of the spark of love in each of us.</a:t>
            </a:r>
            <a:endParaRPr sz="1400" b="1" i="0" u="none" strike="noStrike" cap="none">
              <a:solidFill>
                <a:srgbClr val="000000"/>
              </a:solidFill>
              <a:latin typeface="Arial"/>
              <a:ea typeface="Arial"/>
              <a:cs typeface="Arial"/>
              <a:sym typeface="Arial"/>
            </a:endParaRPr>
          </a:p>
        </p:txBody>
      </p:sp>
      <p:sp>
        <p:nvSpPr>
          <p:cNvPr id="204" name="Google Shape;204;p25"/>
          <p:cNvSpPr txBox="1"/>
          <p:nvPr/>
        </p:nvSpPr>
        <p:spPr>
          <a:xfrm>
            <a:off x="149261" y="306376"/>
            <a:ext cx="9062977"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0000"/>
                </a:solidFill>
                <a:latin typeface="Calibri"/>
                <a:ea typeface="Calibri"/>
                <a:cs typeface="Calibri"/>
                <a:sym typeface="Calibri"/>
              </a:rPr>
              <a:t>The Northwest Arkansas LOVE Project is built on four pillars. </a:t>
            </a:r>
            <a:endParaRPr sz="24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highlight>
                <a:srgbClr val="000000"/>
              </a:highlight>
              <a:latin typeface="Arial"/>
              <a:ea typeface="Arial"/>
              <a:cs typeface="Arial"/>
              <a:sym typeface="Arial"/>
            </a:endParaRPr>
          </a:p>
        </p:txBody>
      </p:sp>
      <p:sp>
        <p:nvSpPr>
          <p:cNvPr id="205" name="Google Shape;205;p25"/>
          <p:cNvSpPr txBox="1"/>
          <p:nvPr/>
        </p:nvSpPr>
        <p:spPr>
          <a:xfrm>
            <a:off x="149261" y="4019961"/>
            <a:ext cx="44105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06" name="Google Shape;206;p25"/>
          <p:cNvSpPr txBox="1"/>
          <p:nvPr/>
        </p:nvSpPr>
        <p:spPr>
          <a:xfrm>
            <a:off x="2399357" y="4019961"/>
            <a:ext cx="44105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07" name="Google Shape;207;p25"/>
          <p:cNvSpPr txBox="1"/>
          <p:nvPr/>
        </p:nvSpPr>
        <p:spPr>
          <a:xfrm>
            <a:off x="4728971" y="4987234"/>
            <a:ext cx="44105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08" name="Google Shape;208;p25"/>
          <p:cNvSpPr txBox="1"/>
          <p:nvPr/>
        </p:nvSpPr>
        <p:spPr>
          <a:xfrm>
            <a:off x="7060382" y="4031240"/>
            <a:ext cx="44105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pic>
        <p:nvPicPr>
          <p:cNvPr id="209" name="Google Shape;209;p25" descr="A picture containing text, painting&#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6844" y="1078050"/>
            <a:ext cx="1635920" cy="1630503"/>
          </a:xfrm>
          <a:prstGeom prst="rect">
            <a:avLst/>
          </a:prstGeom>
          <a:noFill/>
          <a:ln>
            <a:noFill/>
          </a:ln>
        </p:spPr>
      </p:pic>
      <p:pic>
        <p:nvPicPr>
          <p:cNvPr id="210" name="Google Shape;210;p2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3587" y="1092409"/>
            <a:ext cx="1604553" cy="1630503"/>
          </a:xfrm>
          <a:prstGeom prst="rect">
            <a:avLst/>
          </a:prstGeom>
          <a:noFill/>
          <a:ln>
            <a:noFill/>
          </a:ln>
        </p:spPr>
      </p:pic>
      <p:pic>
        <p:nvPicPr>
          <p:cNvPr id="211" name="Google Shape;211;p25" descr="A picture containing text, person, outdoor&#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864917" y="1092409"/>
            <a:ext cx="1610158" cy="1616144"/>
          </a:xfrm>
          <a:prstGeom prst="rect">
            <a:avLst/>
          </a:prstGeom>
          <a:noFill/>
          <a:ln>
            <a:noFill/>
          </a:ln>
        </p:spPr>
      </p:pic>
      <p:pic>
        <p:nvPicPr>
          <p:cNvPr id="3" name="Picture 2" descr="A watercolor painting of a bridge&#10;&#10;Description automatically generated">
            <a:extLst>
              <a:ext uri="{FF2B5EF4-FFF2-40B4-BE49-F238E27FC236}">
                <a16:creationId xmlns:a16="http://schemas.microsoft.com/office/drawing/2014/main" id="{6C66C1B7-8163-AC4F-A62B-E56ECC42E8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99446" y="1056624"/>
            <a:ext cx="1651929" cy="1651929"/>
          </a:xfrm>
          <a:prstGeom prst="rect">
            <a:avLst/>
          </a:prstGeom>
        </p:spPr>
      </p:pic>
      <p:pic>
        <p:nvPicPr>
          <p:cNvPr id="5" name="Picture 4" descr="A drawing of a person with different colored hair&#10;&#10;Description automatically generated">
            <a:extLst>
              <a:ext uri="{FF2B5EF4-FFF2-40B4-BE49-F238E27FC236}">
                <a16:creationId xmlns:a16="http://schemas.microsoft.com/office/drawing/2014/main" id="{78D1E2EA-926F-4248-847A-D1D8901BB6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64917" y="1099647"/>
            <a:ext cx="1608906" cy="16089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6"/>
        <p:cNvGrpSpPr/>
        <p:nvPr/>
      </p:nvGrpSpPr>
      <p:grpSpPr>
        <a:xfrm>
          <a:off x="0" y="0"/>
          <a:ext cx="0" cy="0"/>
          <a:chOff x="0" y="0"/>
          <a:chExt cx="0" cy="0"/>
        </a:xfrm>
      </p:grpSpPr>
      <p:sp>
        <p:nvSpPr>
          <p:cNvPr id="217" name="Google Shape;217;p26"/>
          <p:cNvSpPr txBox="1">
            <a:spLocks noGrp="1"/>
          </p:cNvSpPr>
          <p:nvPr>
            <p:ph type="ctrTitle" idx="4294967295"/>
          </p:nvPr>
        </p:nvSpPr>
        <p:spPr>
          <a:xfrm>
            <a:off x="129274" y="3562178"/>
            <a:ext cx="7772400" cy="147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500"/>
              <a:buFont typeface="Times New Roman"/>
              <a:buNone/>
            </a:pPr>
            <a:r>
              <a:rPr lang="en-US" sz="10000" b="0" i="0" u="none" strike="noStrike" cap="none">
                <a:solidFill>
                  <a:schemeClr val="lt1"/>
                </a:solidFill>
                <a:latin typeface="Calibri"/>
                <a:ea typeface="Calibri"/>
                <a:cs typeface="Calibri"/>
                <a:sym typeface="Calibri"/>
              </a:rPr>
              <a:t>LOVE</a:t>
            </a:r>
            <a:endParaRPr sz="4400" b="0" i="0" u="none" strike="noStrike" cap="none">
              <a:solidFill>
                <a:schemeClr val="dk1"/>
              </a:solidFill>
              <a:latin typeface="Calibri"/>
              <a:ea typeface="Calibri"/>
              <a:cs typeface="Calibri"/>
              <a:sym typeface="Calibri"/>
            </a:endParaRPr>
          </a:p>
        </p:txBody>
      </p:sp>
      <p:sp>
        <p:nvSpPr>
          <p:cNvPr id="218" name="Google Shape;218;p26"/>
          <p:cNvSpPr txBox="1"/>
          <p:nvPr/>
        </p:nvSpPr>
        <p:spPr>
          <a:xfrm>
            <a:off x="220573" y="565727"/>
            <a:ext cx="2596518" cy="18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US" sz="2800" b="1" i="0" u="none" strike="noStrike" cap="none" dirty="0">
                <a:solidFill>
                  <a:schemeClr val="lt1"/>
                </a:solidFill>
                <a:latin typeface="Calibri"/>
                <a:ea typeface="Calibri"/>
                <a:cs typeface="Calibri"/>
                <a:sym typeface="Calibri"/>
              </a:rPr>
              <a:t>1. FIRST PILLAR: LOVE Repairs and Heals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Calibri"/>
              <a:buNone/>
            </a:pPr>
            <a:r>
              <a:rPr lang="en-US" sz="2800" b="1" i="0" u="none" strike="noStrike" cap="none" dirty="0">
                <a:solidFill>
                  <a:schemeClr val="lt1"/>
                </a:solidFill>
                <a:latin typeface="Calibri"/>
                <a:ea typeface="Calibri"/>
                <a:cs typeface="Calibri"/>
                <a:sym typeface="Calibri"/>
              </a:rPr>
              <a:t> </a:t>
            </a:r>
            <a:br>
              <a:rPr lang="en-US" sz="2800" b="1" i="0" u="none" strike="noStrike" cap="none" dirty="0">
                <a:solidFill>
                  <a:schemeClr val="lt1"/>
                </a:solidFill>
                <a:latin typeface="Calibri"/>
                <a:ea typeface="Calibri"/>
                <a:cs typeface="Calibri"/>
                <a:sym typeface="Calibri"/>
              </a:rPr>
            </a:br>
            <a:endParaRP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en-US" sz="2400" b="0" i="0" u="none" strike="noStrike" cap="none" dirty="0">
                <a:solidFill>
                  <a:schemeClr val="lt1"/>
                </a:solidFill>
                <a:latin typeface="Calibri"/>
                <a:ea typeface="Calibri"/>
                <a:cs typeface="Calibri"/>
                <a:sym typeface="Calibri"/>
              </a:rPr>
              <a:t>What does it mean to you?</a:t>
            </a:r>
            <a:endParaRP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endParaRPr sz="2400" b="0" i="0" u="none" strike="noStrike" cap="none" dirty="0">
              <a:solidFill>
                <a:schemeClr val="lt1"/>
              </a:solidFill>
              <a:latin typeface="Calibri"/>
              <a:ea typeface="Calibri"/>
              <a:cs typeface="Calibri"/>
              <a:sym typeface="Calibri"/>
            </a:endParaRPr>
          </a:p>
        </p:txBody>
      </p:sp>
      <p:pic>
        <p:nvPicPr>
          <p:cNvPr id="219" name="Google Shape;219;p26" descr="IMG_1760_P.jpg"/>
          <p:cNvPicPr preferRelativeResize="0"/>
          <p:nvPr/>
        </p:nvPicPr>
        <p:blipFill rotWithShape="1">
          <a:blip r:embed="rId3">
            <a:alphaModFix/>
          </a:blip>
          <a:srcRect/>
          <a:stretch/>
        </p:blipFill>
        <p:spPr>
          <a:xfrm>
            <a:off x="3103059" y="-44497"/>
            <a:ext cx="6177984" cy="6391014"/>
          </a:xfrm>
          <a:prstGeom prst="rect">
            <a:avLst/>
          </a:prstGeom>
          <a:noFill/>
          <a:ln>
            <a:noFill/>
          </a:ln>
        </p:spPr>
      </p:pic>
      <p:grpSp>
        <p:nvGrpSpPr>
          <p:cNvPr id="220" name="Google Shape;220;p26"/>
          <p:cNvGrpSpPr/>
          <p:nvPr/>
        </p:nvGrpSpPr>
        <p:grpSpPr>
          <a:xfrm>
            <a:off x="-14388" y="6246824"/>
            <a:ext cx="9158400" cy="609600"/>
            <a:chOff x="0" y="0"/>
            <a:chExt cx="9158400" cy="609600"/>
          </a:xfrm>
        </p:grpSpPr>
        <p:sp>
          <p:nvSpPr>
            <p:cNvPr id="221" name="Google Shape;221;p26"/>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22" name="Google Shape;222;p26"/>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223" name="Google Shape;223;p26"/>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0" name="Picture 9" descr="A red heart with black letters&#10;&#10;Description automatically generated">
            <a:extLst>
              <a:ext uri="{FF2B5EF4-FFF2-40B4-BE49-F238E27FC236}">
                <a16:creationId xmlns:a16="http://schemas.microsoft.com/office/drawing/2014/main" id="{46DC42C6-F018-C843-BEDD-1788F521CE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3" name="Picture 2" descr="A person and a child sitting at a table with art&#10;&#10;Description automatically generated">
            <a:extLst>
              <a:ext uri="{FF2B5EF4-FFF2-40B4-BE49-F238E27FC236}">
                <a16:creationId xmlns:a16="http://schemas.microsoft.com/office/drawing/2014/main" id="{AA6D0391-D522-784B-8324-CCBA696630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03058" y="-44497"/>
            <a:ext cx="6045037" cy="62913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8"/>
        <p:cNvGrpSpPr/>
        <p:nvPr/>
      </p:nvGrpSpPr>
      <p:grpSpPr>
        <a:xfrm>
          <a:off x="0" y="0"/>
          <a:ext cx="0" cy="0"/>
          <a:chOff x="0" y="0"/>
          <a:chExt cx="0" cy="0"/>
        </a:xfrm>
      </p:grpSpPr>
      <p:sp>
        <p:nvSpPr>
          <p:cNvPr id="229" name="Google Shape;229;p27"/>
          <p:cNvSpPr txBox="1">
            <a:spLocks noGrp="1"/>
          </p:cNvSpPr>
          <p:nvPr>
            <p:ph type="ctrTitle"/>
          </p:nvPr>
        </p:nvSpPr>
        <p:spPr>
          <a:xfrm>
            <a:off x="5699324" y="2129236"/>
            <a:ext cx="3156300" cy="396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25"/>
              <a:buFont typeface="Times New Roman"/>
              <a:buNone/>
            </a:pPr>
            <a:br>
              <a:rPr lang="en-US" sz="2600" b="0" i="0" u="none" strike="noStrike" cap="none" dirty="0">
                <a:solidFill>
                  <a:schemeClr val="lt1"/>
                </a:solidFill>
                <a:latin typeface="Calibri"/>
                <a:ea typeface="Calibri"/>
                <a:cs typeface="Calibri"/>
                <a:sym typeface="Calibri"/>
              </a:rPr>
            </a:br>
            <a:r>
              <a:rPr lang="en-US" sz="2600" b="0" i="0" u="none" strike="noStrike" cap="none" dirty="0">
                <a:solidFill>
                  <a:schemeClr val="lt1"/>
                </a:solidFill>
                <a:latin typeface="Calibri"/>
                <a:ea typeface="Calibri"/>
                <a:cs typeface="Calibri"/>
                <a:sym typeface="Calibri"/>
              </a:rPr>
              <a:t>The dictionary meaning of</a:t>
            </a:r>
            <a:r>
              <a:rPr lang="en-US" sz="2600" dirty="0">
                <a:solidFill>
                  <a:schemeClr val="lt1"/>
                </a:solidFill>
              </a:rPr>
              <a:t> </a:t>
            </a:r>
            <a:r>
              <a:rPr lang="en-US" sz="2600" b="0" i="0" u="none" strike="noStrike" cap="none" dirty="0">
                <a:solidFill>
                  <a:schemeClr val="lt1"/>
                </a:solidFill>
                <a:latin typeface="Calibri"/>
                <a:ea typeface="Calibri"/>
                <a:cs typeface="Calibri"/>
                <a:sym typeface="Calibri"/>
              </a:rPr>
              <a:t>LOVE:</a:t>
            </a:r>
            <a:endParaRPr sz="2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825"/>
              <a:buFont typeface="Times New Roman"/>
              <a:buNone/>
            </a:pPr>
            <a:br>
              <a:rPr lang="en-US" sz="2600" b="0" i="0" u="none" strike="noStrike" cap="none" dirty="0">
                <a:solidFill>
                  <a:schemeClr val="lt1"/>
                </a:solidFill>
                <a:latin typeface="Calibri"/>
                <a:ea typeface="Calibri"/>
                <a:cs typeface="Calibri"/>
                <a:sym typeface="Calibri"/>
              </a:rPr>
            </a:br>
            <a:r>
              <a:rPr lang="en-US" sz="2600" b="0" i="0" u="none" strike="noStrike" cap="none" dirty="0">
                <a:solidFill>
                  <a:schemeClr val="lt1"/>
                </a:solidFill>
                <a:latin typeface="Calibri"/>
                <a:ea typeface="Calibri"/>
                <a:cs typeface="Calibri"/>
                <a:sym typeface="Calibri"/>
              </a:rPr>
              <a:t>A feeling of warm personal attachment or deep affection </a:t>
            </a:r>
            <a:br>
              <a:rPr lang="en-US" sz="2600" b="0" i="0" u="none" strike="noStrike" cap="none" dirty="0">
                <a:solidFill>
                  <a:schemeClr val="lt1"/>
                </a:solidFill>
                <a:latin typeface="Calibri"/>
                <a:ea typeface="Calibri"/>
                <a:cs typeface="Calibri"/>
                <a:sym typeface="Calibri"/>
              </a:rPr>
            </a:br>
            <a:r>
              <a:rPr lang="en-US" sz="2600" b="0" i="0" u="none" strike="noStrike" cap="none" dirty="0">
                <a:solidFill>
                  <a:schemeClr val="lt1"/>
                </a:solidFill>
                <a:latin typeface="Calibri"/>
                <a:ea typeface="Calibri"/>
                <a:cs typeface="Calibri"/>
                <a:sym typeface="Calibri"/>
              </a:rPr>
              <a:t>for someone or something. A virtue representing all of human kindness, compassion and affection.</a:t>
            </a:r>
            <a:br>
              <a:rPr lang="en-US" sz="2600" b="0" i="0" u="none" strike="noStrike" cap="none" dirty="0">
                <a:solidFill>
                  <a:schemeClr val="lt1"/>
                </a:solidFill>
                <a:latin typeface="Calibri"/>
                <a:ea typeface="Calibri"/>
                <a:cs typeface="Calibri"/>
                <a:sym typeface="Calibri"/>
              </a:rPr>
            </a:br>
            <a:br>
              <a:rPr lang="en-US" sz="2600" b="0" i="0" u="none" strike="noStrike" cap="none" dirty="0">
                <a:solidFill>
                  <a:schemeClr val="lt1"/>
                </a:solidFill>
                <a:latin typeface="Calibri"/>
                <a:ea typeface="Calibri"/>
                <a:cs typeface="Calibri"/>
                <a:sym typeface="Calibri"/>
              </a:rPr>
            </a:br>
            <a:br>
              <a:rPr lang="en-US" sz="2600" b="0" i="0" u="none" strike="noStrike" cap="none" baseline="30000" dirty="0">
                <a:solidFill>
                  <a:schemeClr val="lt1"/>
                </a:solidFill>
                <a:latin typeface="Calibri"/>
                <a:ea typeface="Calibri"/>
                <a:cs typeface="Calibri"/>
                <a:sym typeface="Calibri"/>
              </a:rPr>
            </a:br>
            <a:br>
              <a:rPr lang="en-US" sz="2600" b="0" i="0" u="none" strike="noStrike" cap="none" baseline="30000" dirty="0">
                <a:solidFill>
                  <a:schemeClr val="lt1"/>
                </a:solidFill>
                <a:latin typeface="Calibri"/>
                <a:ea typeface="Calibri"/>
                <a:cs typeface="Calibri"/>
                <a:sym typeface="Calibri"/>
              </a:rPr>
            </a:br>
            <a:br>
              <a:rPr lang="en-US" sz="2600" b="0" i="0" u="none" strike="noStrike" cap="none" baseline="30000" dirty="0">
                <a:solidFill>
                  <a:schemeClr val="lt1"/>
                </a:solidFill>
                <a:latin typeface="Calibri"/>
                <a:ea typeface="Calibri"/>
                <a:cs typeface="Calibri"/>
                <a:sym typeface="Calibri"/>
              </a:rPr>
            </a:br>
            <a:r>
              <a:rPr lang="en-US" sz="2600" b="0" i="0" u="none" strike="noStrike" cap="none" baseline="30000" dirty="0">
                <a:solidFill>
                  <a:schemeClr val="lt1"/>
                </a:solidFill>
                <a:latin typeface="Calibri"/>
                <a:ea typeface="Calibri"/>
                <a:cs typeface="Calibri"/>
                <a:sym typeface="Calibri"/>
              </a:rPr>
              <a:t> </a:t>
            </a:r>
            <a:br>
              <a:rPr lang="en-US" sz="2600" b="0" i="0" u="none" strike="noStrike" cap="none" dirty="0">
                <a:solidFill>
                  <a:schemeClr val="lt1"/>
                </a:solidFill>
                <a:latin typeface="Calibri"/>
                <a:ea typeface="Calibri"/>
                <a:cs typeface="Calibri"/>
                <a:sym typeface="Calibri"/>
              </a:rPr>
            </a:br>
            <a:br>
              <a:rPr lang="en-US" sz="2600" b="0" i="0" u="none" strike="noStrike" cap="none" dirty="0">
                <a:solidFill>
                  <a:schemeClr val="lt1"/>
                </a:solidFill>
                <a:latin typeface="Calibri"/>
                <a:ea typeface="Calibri"/>
                <a:cs typeface="Calibri"/>
                <a:sym typeface="Calibri"/>
              </a:rPr>
            </a:br>
            <a:br>
              <a:rPr lang="en-US" sz="2600" b="0" i="0" u="none" strike="noStrike" cap="none" baseline="30000" dirty="0">
                <a:solidFill>
                  <a:schemeClr val="lt1"/>
                </a:solidFill>
                <a:latin typeface="Calibri"/>
                <a:ea typeface="Calibri"/>
                <a:cs typeface="Calibri"/>
                <a:sym typeface="Calibri"/>
              </a:rPr>
            </a:br>
            <a:endParaRPr sz="2600" b="0" i="0" u="none" strike="noStrike" cap="none" baseline="30000" dirty="0">
              <a:solidFill>
                <a:schemeClr val="lt1"/>
              </a:solidFill>
              <a:latin typeface="Calibri"/>
              <a:ea typeface="Calibri"/>
              <a:cs typeface="Calibri"/>
              <a:sym typeface="Calibri"/>
            </a:endParaRPr>
          </a:p>
        </p:txBody>
      </p:sp>
      <p:grpSp>
        <p:nvGrpSpPr>
          <p:cNvPr id="230" name="Google Shape;230;p27"/>
          <p:cNvGrpSpPr/>
          <p:nvPr/>
        </p:nvGrpSpPr>
        <p:grpSpPr>
          <a:xfrm>
            <a:off x="-14388" y="6246824"/>
            <a:ext cx="9158400" cy="609600"/>
            <a:chOff x="0" y="0"/>
            <a:chExt cx="9158400" cy="609600"/>
          </a:xfrm>
        </p:grpSpPr>
        <p:sp>
          <p:nvSpPr>
            <p:cNvPr id="231" name="Google Shape;231;p27"/>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32" name="Google Shape;232;p27"/>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233" name="Google Shape;233;p27" descr="IMG_1763_P.jpg"/>
          <p:cNvPicPr preferRelativeResize="0"/>
          <p:nvPr/>
        </p:nvPicPr>
        <p:blipFill rotWithShape="1">
          <a:blip r:embed="rId3">
            <a:alphaModFix/>
          </a:blip>
          <a:srcRect/>
          <a:stretch/>
        </p:blipFill>
        <p:spPr>
          <a:xfrm>
            <a:off x="-398020" y="10496"/>
            <a:ext cx="5842368" cy="6259668"/>
          </a:xfrm>
          <a:prstGeom prst="rect">
            <a:avLst/>
          </a:prstGeom>
          <a:noFill/>
          <a:ln>
            <a:noFill/>
          </a:ln>
        </p:spPr>
      </p:pic>
      <p:sp>
        <p:nvSpPr>
          <p:cNvPr id="234" name="Google Shape;234;p27"/>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B37A4FF3-A872-F241-B285-B40DAFCB8E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8"/>
          <p:cNvSpPr txBox="1"/>
          <p:nvPr/>
        </p:nvSpPr>
        <p:spPr>
          <a:xfrm>
            <a:off x="348852" y="262254"/>
            <a:ext cx="8446200" cy="9042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0" i="0" u="none" strike="noStrike" cap="none">
                <a:solidFill>
                  <a:srgbClr val="FFFFFF"/>
                </a:solidFill>
                <a:latin typeface="Calibri"/>
                <a:ea typeface="Calibri"/>
                <a:cs typeface="Calibri"/>
                <a:sym typeface="Calibri"/>
              </a:rPr>
              <a:t>Sometimes it helps to look at a chart like this to even know what we are feeling.</a:t>
            </a:r>
            <a:endParaRPr sz="1400" b="0" i="0" u="none" strike="noStrike" cap="none">
              <a:solidFill>
                <a:srgbClr val="000000"/>
              </a:solidFill>
              <a:latin typeface="Arial"/>
              <a:ea typeface="Arial"/>
              <a:cs typeface="Arial"/>
              <a:sym typeface="Arial"/>
            </a:endParaRPr>
          </a:p>
        </p:txBody>
      </p:sp>
      <p:sp>
        <p:nvSpPr>
          <p:cNvPr id="241" name="Google Shape;241;p28"/>
          <p:cNvSpPr txBox="1"/>
          <p:nvPr/>
        </p:nvSpPr>
        <p:spPr>
          <a:xfrm>
            <a:off x="6412091" y="262254"/>
            <a:ext cx="2592848" cy="29130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But ancient cultures had 3 or more words to describe different kinds of LOVE.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Here are 3 words the Greeks used.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Agápe</a:t>
            </a:r>
            <a:r>
              <a:rPr lang="en-US" sz="2000" b="0" i="0" u="none" strike="noStrike" cap="none">
                <a:solidFill>
                  <a:srgbClr val="000000"/>
                </a:solidFill>
                <a:latin typeface="Calibri"/>
                <a:ea typeface="Calibri"/>
                <a:cs typeface="Calibri"/>
                <a:sym typeface="Calibri"/>
              </a:rPr>
              <a:t>: Unconditional love for one another. To will good for others.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Éros</a:t>
            </a:r>
            <a:r>
              <a:rPr lang="en-US" sz="2000" b="0" i="0" u="none" strike="noStrike" cap="none">
                <a:solidFill>
                  <a:srgbClr val="000000"/>
                </a:solidFill>
                <a:latin typeface="Calibri"/>
                <a:ea typeface="Calibri"/>
                <a:cs typeface="Calibri"/>
                <a:sym typeface="Calibri"/>
              </a:rPr>
              <a:t>: intimate or romantic love.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Philia</a:t>
            </a:r>
            <a:r>
              <a:rPr lang="en-US" sz="2000" b="0" i="0" u="none" strike="noStrike" cap="none">
                <a:solidFill>
                  <a:srgbClr val="000000"/>
                </a:solidFill>
                <a:latin typeface="Calibri"/>
                <a:ea typeface="Calibri"/>
                <a:cs typeface="Calibri"/>
                <a:sym typeface="Calibri"/>
              </a:rPr>
              <a:t>: friendship, usually between equals.</a:t>
            </a:r>
            <a:endParaRPr sz="2000" b="0" i="0" u="none" strike="noStrike" cap="none">
              <a:solidFill>
                <a:srgbClr val="000000"/>
              </a:solidFill>
              <a:latin typeface="Calibri"/>
              <a:ea typeface="Calibri"/>
              <a:cs typeface="Calibri"/>
              <a:sym typeface="Calibri"/>
            </a:endParaRPr>
          </a:p>
        </p:txBody>
      </p:sp>
      <p:sp>
        <p:nvSpPr>
          <p:cNvPr id="242" name="Google Shape;242;p28"/>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3" name="Google Shape;243;p28" descr="IMG_1734.jpg"/>
          <p:cNvPicPr preferRelativeResize="0"/>
          <p:nvPr/>
        </p:nvPicPr>
        <p:blipFill rotWithShape="1">
          <a:blip r:embed="rId3">
            <a:alphaModFix/>
          </a:blip>
          <a:srcRect/>
          <a:stretch/>
        </p:blipFill>
        <p:spPr>
          <a:xfrm>
            <a:off x="0" y="0"/>
            <a:ext cx="6246824" cy="6246824"/>
          </a:xfrm>
          <a:prstGeom prst="rect">
            <a:avLst/>
          </a:prstGeom>
          <a:noFill/>
          <a:ln>
            <a:noFill/>
          </a:ln>
        </p:spPr>
      </p:pic>
      <p:sp>
        <p:nvSpPr>
          <p:cNvPr id="244" name="Google Shape;244;p28"/>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paper cut out of a person running&#10;&#10;Description automatically generated">
            <a:extLst>
              <a:ext uri="{FF2B5EF4-FFF2-40B4-BE49-F238E27FC236}">
                <a16:creationId xmlns:a16="http://schemas.microsoft.com/office/drawing/2014/main" id="{E58B9201-9DCE-C241-BBCA-097E0951B3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88" y="0"/>
            <a:ext cx="6246824" cy="6246824"/>
          </a:xfrm>
          <a:prstGeom prst="rect">
            <a:avLst/>
          </a:prstGeom>
        </p:spPr>
      </p:pic>
      <p:pic>
        <p:nvPicPr>
          <p:cNvPr id="10" name="Picture 9" descr="A red heart with black letters&#10;&#10;Description automatically generated">
            <a:extLst>
              <a:ext uri="{FF2B5EF4-FFF2-40B4-BE49-F238E27FC236}">
                <a16:creationId xmlns:a16="http://schemas.microsoft.com/office/drawing/2014/main" id="{8838AA8A-D71E-7F4C-AF74-272B0303F6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grpSp>
        <p:nvGrpSpPr>
          <p:cNvPr id="250" name="Google Shape;250;p29"/>
          <p:cNvGrpSpPr/>
          <p:nvPr/>
        </p:nvGrpSpPr>
        <p:grpSpPr>
          <a:xfrm>
            <a:off x="-14388" y="6246824"/>
            <a:ext cx="9158400" cy="609600"/>
            <a:chOff x="0" y="0"/>
            <a:chExt cx="9158400" cy="609600"/>
          </a:xfrm>
        </p:grpSpPr>
        <p:sp>
          <p:nvSpPr>
            <p:cNvPr id="251" name="Google Shape;251;p29"/>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52" name="Google Shape;252;p29"/>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254" name="Google Shape;254;p2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255" name="Google Shape;255;p29"/>
          <p:cNvSpPr txBox="1"/>
          <p:nvPr/>
        </p:nvSpPr>
        <p:spPr>
          <a:xfrm>
            <a:off x="215539" y="982075"/>
            <a:ext cx="2615400" cy="63709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dirty="0">
                <a:solidFill>
                  <a:schemeClr val="dk1"/>
                </a:solidFill>
                <a:latin typeface="Calibri"/>
                <a:ea typeface="Calibri"/>
                <a:cs typeface="Calibri"/>
                <a:sym typeface="Calibri"/>
              </a:rPr>
              <a:t>For the NW Arkansas LOVE Project, we’ll make art focused</a:t>
            </a:r>
            <a:br>
              <a:rPr lang="en-US" sz="3400" b="0" i="0" u="none" strike="noStrike" cap="none" dirty="0">
                <a:solidFill>
                  <a:schemeClr val="dk1"/>
                </a:solidFill>
                <a:latin typeface="Calibri"/>
                <a:ea typeface="Calibri"/>
                <a:cs typeface="Calibri"/>
                <a:sym typeface="Calibri"/>
              </a:rPr>
            </a:br>
            <a:r>
              <a:rPr lang="en-US" sz="3400" b="0" i="0" u="none" strike="noStrike" cap="none" dirty="0">
                <a:solidFill>
                  <a:schemeClr val="dk1"/>
                </a:solidFill>
                <a:latin typeface="Calibri"/>
                <a:ea typeface="Calibri"/>
                <a:cs typeface="Calibri"/>
                <a:sym typeface="Calibri"/>
              </a:rPr>
              <a:t>on </a:t>
            </a:r>
            <a:r>
              <a:rPr lang="en-US" sz="3400" b="1" i="0" u="none" strike="noStrike" cap="none" dirty="0">
                <a:solidFill>
                  <a:schemeClr val="dk1"/>
                </a:solidFill>
                <a:latin typeface="Calibri"/>
                <a:ea typeface="Calibri"/>
                <a:cs typeface="Calibri"/>
                <a:sym typeface="Calibri"/>
              </a:rPr>
              <a:t>AGAPE</a:t>
            </a:r>
            <a:r>
              <a:rPr lang="en-US" sz="3400" b="0" i="0" u="none" strike="noStrike" cap="none" dirty="0">
                <a:solidFill>
                  <a:schemeClr val="dk1"/>
                </a:solidFill>
                <a:latin typeface="Calibri"/>
                <a:ea typeface="Calibri"/>
                <a:cs typeface="Calibri"/>
                <a:sym typeface="Calibri"/>
              </a:rPr>
              <a:t>, </a:t>
            </a:r>
            <a:br>
              <a:rPr lang="en-US" sz="3400" b="0" i="0" u="none" strike="noStrike" cap="none" dirty="0">
                <a:solidFill>
                  <a:schemeClr val="dk1"/>
                </a:solidFill>
                <a:latin typeface="Calibri"/>
                <a:ea typeface="Calibri"/>
                <a:cs typeface="Calibri"/>
                <a:sym typeface="Calibri"/>
              </a:rPr>
            </a:br>
            <a:r>
              <a:rPr lang="en-US" sz="3400" b="0" i="0" u="none" strike="noStrike" cap="none" dirty="0">
                <a:solidFill>
                  <a:schemeClr val="dk1"/>
                </a:solidFill>
                <a:latin typeface="Calibri"/>
                <a:ea typeface="Calibri"/>
                <a:cs typeface="Calibri"/>
                <a:sym typeface="Calibri"/>
              </a:rPr>
              <a:t>the bigger kind of </a:t>
            </a:r>
            <a:r>
              <a:rPr lang="en-US" sz="3400" b="1" i="0" u="none" strike="noStrike" cap="none" dirty="0">
                <a:solidFill>
                  <a:schemeClr val="dk1"/>
                </a:solidFill>
                <a:latin typeface="Calibri"/>
                <a:ea typeface="Calibri"/>
                <a:cs typeface="Calibri"/>
                <a:sym typeface="Calibri"/>
              </a:rPr>
              <a:t>LOVE</a:t>
            </a:r>
            <a:r>
              <a:rPr lang="en-US" sz="3400" b="0" i="0" u="none" strike="noStrike" cap="none" dirty="0">
                <a:solidFill>
                  <a:schemeClr val="dk1"/>
                </a:solidFill>
                <a:latin typeface="Calibri"/>
                <a:ea typeface="Calibri"/>
                <a:cs typeface="Calibri"/>
                <a:sym typeface="Calibri"/>
              </a:rPr>
              <a:t>.</a:t>
            </a:r>
            <a:endParaRPr sz="3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dirty="0">
              <a:solidFill>
                <a:schemeClr val="dk1"/>
              </a:solidFill>
              <a:latin typeface="Calibri"/>
              <a:ea typeface="Calibri"/>
              <a:cs typeface="Calibri"/>
              <a:sym typeface="Calibri"/>
            </a:endParaRPr>
          </a:p>
        </p:txBody>
      </p:sp>
      <p:pic>
        <p:nvPicPr>
          <p:cNvPr id="9" name="Picture 8" descr="A red heart with black letters&#10;&#10;Description automatically generated">
            <a:extLst>
              <a:ext uri="{FF2B5EF4-FFF2-40B4-BE49-F238E27FC236}">
                <a16:creationId xmlns:a16="http://schemas.microsoft.com/office/drawing/2014/main" id="{2BCCE4C4-03B0-9046-A58B-3FB29B24B4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3" name="Picture 2" descr="A person holding a painting&#10;&#10;Description automatically generated">
            <a:extLst>
              <a:ext uri="{FF2B5EF4-FFF2-40B4-BE49-F238E27FC236}">
                <a16:creationId xmlns:a16="http://schemas.microsoft.com/office/drawing/2014/main" id="{1077498D-3088-B04B-88D5-451F895811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03855" y="30008"/>
            <a:ext cx="6347305" cy="62350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0"/>
        <p:cNvGrpSpPr/>
        <p:nvPr/>
      </p:nvGrpSpPr>
      <p:grpSpPr>
        <a:xfrm>
          <a:off x="0" y="0"/>
          <a:ext cx="0" cy="0"/>
          <a:chOff x="0" y="0"/>
          <a:chExt cx="0" cy="0"/>
        </a:xfrm>
      </p:grpSpPr>
      <p:sp>
        <p:nvSpPr>
          <p:cNvPr id="261" name="Google Shape;261;p30"/>
          <p:cNvSpPr txBox="1"/>
          <p:nvPr/>
        </p:nvSpPr>
        <p:spPr>
          <a:xfrm>
            <a:off x="151877" y="300650"/>
            <a:ext cx="2597884" cy="552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700"/>
              <a:buFont typeface="Calibri"/>
              <a:buNone/>
            </a:pPr>
            <a:r>
              <a:rPr lang="en-US" sz="2600" b="0" i="0" u="none" strike="noStrike" cap="none">
                <a:solidFill>
                  <a:schemeClr val="lt1"/>
                </a:solidFill>
                <a:latin typeface="Calibri"/>
                <a:ea typeface="Calibri"/>
                <a:cs typeface="Calibri"/>
                <a:sym typeface="Calibri"/>
              </a:rPr>
              <a:t>We’ll use </a:t>
            </a:r>
            <a:br>
              <a:rPr lang="en-US" sz="2600" b="0" i="0" u="none" strike="noStrike" cap="none">
                <a:solidFill>
                  <a:schemeClr val="lt1"/>
                </a:solidFill>
                <a:latin typeface="Calibri"/>
                <a:ea typeface="Calibri"/>
                <a:cs typeface="Calibri"/>
                <a:sym typeface="Calibri"/>
              </a:rPr>
            </a:br>
            <a:r>
              <a:rPr lang="en-US" sz="2600" b="0" i="0" u="none" strike="noStrike" cap="none">
                <a:solidFill>
                  <a:schemeClr val="lt1"/>
                </a:solidFill>
                <a:latin typeface="Calibri"/>
                <a:ea typeface="Calibri"/>
                <a:cs typeface="Calibri"/>
                <a:sym typeface="Calibri"/>
              </a:rPr>
              <a:t>quotes about this bigger LOVE from great artists, peacemakers, musicians,  </a:t>
            </a:r>
            <a:br>
              <a:rPr lang="en-US" sz="2600" b="0" i="0" u="none" strike="noStrike" cap="none">
                <a:solidFill>
                  <a:schemeClr val="lt1"/>
                </a:solidFill>
                <a:latin typeface="Calibri"/>
                <a:ea typeface="Calibri"/>
                <a:cs typeface="Calibri"/>
                <a:sym typeface="Calibri"/>
              </a:rPr>
            </a:br>
            <a:r>
              <a:rPr lang="en-US" sz="2600" b="0" i="0" u="none" strike="noStrike" cap="none">
                <a:solidFill>
                  <a:schemeClr val="lt1"/>
                </a:solidFill>
                <a:latin typeface="Calibri"/>
                <a:ea typeface="Calibri"/>
                <a:cs typeface="Calibri"/>
                <a:sym typeface="Calibri"/>
              </a:rPr>
              <a:t>and writers.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700"/>
              <a:buFont typeface="Calibri"/>
              <a:buNone/>
            </a:pPr>
            <a:br>
              <a:rPr lang="en-US" sz="2600" b="0" i="0" u="none" strike="noStrike" cap="none">
                <a:solidFill>
                  <a:schemeClr val="lt1"/>
                </a:solidFill>
                <a:latin typeface="Calibri"/>
                <a:ea typeface="Calibri"/>
                <a:cs typeface="Calibri"/>
                <a:sym typeface="Calibri"/>
              </a:rPr>
            </a:br>
            <a:r>
              <a:rPr lang="en-US" sz="2600" b="0" i="0" u="none" strike="noStrike" cap="none">
                <a:solidFill>
                  <a:schemeClr val="lt1"/>
                </a:solidFill>
                <a:latin typeface="Calibri"/>
                <a:ea typeface="Calibri"/>
                <a:cs typeface="Calibri"/>
                <a:sym typeface="Calibri"/>
              </a:rPr>
              <a:t>We ask you to use one of their quotes for the subject of your art.</a:t>
            </a:r>
            <a:endParaRPr sz="2600" b="0" i="0" u="none" strike="noStrike" cap="none">
              <a:solidFill>
                <a:schemeClr val="lt1"/>
              </a:solidFill>
              <a:latin typeface="Calibri"/>
              <a:ea typeface="Calibri"/>
              <a:cs typeface="Calibri"/>
              <a:sym typeface="Calibri"/>
            </a:endParaRPr>
          </a:p>
        </p:txBody>
      </p:sp>
      <p:grpSp>
        <p:nvGrpSpPr>
          <p:cNvPr id="262" name="Google Shape;262;p30"/>
          <p:cNvGrpSpPr/>
          <p:nvPr/>
        </p:nvGrpSpPr>
        <p:grpSpPr>
          <a:xfrm>
            <a:off x="-14388" y="6246824"/>
            <a:ext cx="9158400" cy="609600"/>
            <a:chOff x="0" y="0"/>
            <a:chExt cx="9158400" cy="609600"/>
          </a:xfrm>
        </p:grpSpPr>
        <p:sp>
          <p:nvSpPr>
            <p:cNvPr id="263" name="Google Shape;263;p30"/>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64" name="Google Shape;264;p30"/>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265" name="Google Shape;265;p30" descr="IMG_1710_P.jpg"/>
          <p:cNvPicPr preferRelativeResize="0"/>
          <p:nvPr/>
        </p:nvPicPr>
        <p:blipFill rotWithShape="1">
          <a:blip r:embed="rId3">
            <a:alphaModFix/>
          </a:blip>
          <a:srcRect/>
          <a:stretch/>
        </p:blipFill>
        <p:spPr>
          <a:xfrm>
            <a:off x="2884332" y="0"/>
            <a:ext cx="6259668" cy="6259668"/>
          </a:xfrm>
          <a:prstGeom prst="rect">
            <a:avLst/>
          </a:prstGeom>
          <a:noFill/>
          <a:ln>
            <a:noFill/>
          </a:ln>
        </p:spPr>
      </p:pic>
      <p:sp>
        <p:nvSpPr>
          <p:cNvPr id="266" name="Google Shape;266;p30"/>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77768129-E796-074A-9A6B-CE3EED6EC7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1"/>
        <p:cNvGrpSpPr/>
        <p:nvPr/>
      </p:nvGrpSpPr>
      <p:grpSpPr>
        <a:xfrm>
          <a:off x="0" y="0"/>
          <a:ext cx="0" cy="0"/>
          <a:chOff x="0" y="0"/>
          <a:chExt cx="0" cy="0"/>
        </a:xfrm>
      </p:grpSpPr>
      <p:sp>
        <p:nvSpPr>
          <p:cNvPr id="272" name="Google Shape;272;p31"/>
          <p:cNvSpPr txBox="1"/>
          <p:nvPr/>
        </p:nvSpPr>
        <p:spPr>
          <a:xfrm>
            <a:off x="5785727" y="1335234"/>
            <a:ext cx="3093600" cy="341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25"/>
              <a:buFont typeface="Calibri"/>
              <a:buNone/>
            </a:pPr>
            <a:r>
              <a:rPr lang="en-US" sz="3300" b="0" i="0" u="none" strike="noStrike" cap="none">
                <a:solidFill>
                  <a:schemeClr val="lt1"/>
                </a:solidFill>
                <a:latin typeface="Calibri"/>
                <a:ea typeface="Calibri"/>
                <a:cs typeface="Calibri"/>
                <a:sym typeface="Calibri"/>
              </a:rPr>
              <a:t>We’ll learn how letters can be decorated and become works of art. </a:t>
            </a:r>
            <a:endParaRPr sz="3300" b="0" i="0" u="none" strike="noStrike" cap="none">
              <a:solidFill>
                <a:schemeClr val="lt1"/>
              </a:solidFill>
              <a:latin typeface="Calibri"/>
              <a:ea typeface="Calibri"/>
              <a:cs typeface="Calibri"/>
              <a:sym typeface="Calibri"/>
            </a:endParaRPr>
          </a:p>
        </p:txBody>
      </p:sp>
      <p:pic>
        <p:nvPicPr>
          <p:cNvPr id="273" name="Google Shape;273;p31" descr="011ARU000000155U00012000.jpg"/>
          <p:cNvPicPr preferRelativeResize="0"/>
          <p:nvPr/>
        </p:nvPicPr>
        <p:blipFill rotWithShape="1">
          <a:blip r:embed="rId3">
            <a:alphaModFix/>
          </a:blip>
          <a:srcRect/>
          <a:stretch/>
        </p:blipFill>
        <p:spPr>
          <a:xfrm>
            <a:off x="-5670" y="-151984"/>
            <a:ext cx="5312664" cy="6858000"/>
          </a:xfrm>
          <a:prstGeom prst="rect">
            <a:avLst/>
          </a:prstGeom>
          <a:noFill/>
          <a:ln>
            <a:noFill/>
          </a:ln>
        </p:spPr>
      </p:pic>
      <p:grpSp>
        <p:nvGrpSpPr>
          <p:cNvPr id="274" name="Google Shape;274;p31"/>
          <p:cNvGrpSpPr/>
          <p:nvPr/>
        </p:nvGrpSpPr>
        <p:grpSpPr>
          <a:xfrm>
            <a:off x="-14388" y="6246824"/>
            <a:ext cx="9158400" cy="609600"/>
            <a:chOff x="0" y="0"/>
            <a:chExt cx="9158400" cy="609600"/>
          </a:xfrm>
        </p:grpSpPr>
        <p:sp>
          <p:nvSpPr>
            <p:cNvPr id="275" name="Google Shape;275;p31"/>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76" name="Google Shape;276;p31"/>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277" name="Google Shape;277;p3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0C30AC4B-CFD3-E248-8B30-3DE19F9F0E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2"/>
        <p:cNvGrpSpPr/>
        <p:nvPr/>
      </p:nvGrpSpPr>
      <p:grpSpPr>
        <a:xfrm>
          <a:off x="0" y="0"/>
          <a:ext cx="0" cy="0"/>
          <a:chOff x="0" y="0"/>
          <a:chExt cx="0" cy="0"/>
        </a:xfrm>
      </p:grpSpPr>
      <p:sp>
        <p:nvSpPr>
          <p:cNvPr id="283" name="Google Shape;283;p32"/>
          <p:cNvSpPr txBox="1"/>
          <p:nvPr/>
        </p:nvSpPr>
        <p:spPr>
          <a:xfrm>
            <a:off x="6316700" y="2071225"/>
            <a:ext cx="2707800" cy="50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25"/>
              <a:buFont typeface="Calibri"/>
              <a:buNone/>
            </a:pPr>
            <a:r>
              <a:rPr lang="en-US" sz="3300" b="0" i="0" u="none" strike="noStrike" cap="none">
                <a:solidFill>
                  <a:schemeClr val="lt1"/>
                </a:solidFill>
                <a:latin typeface="Calibri"/>
                <a:ea typeface="Calibri"/>
                <a:cs typeface="Calibri"/>
                <a:sym typeface="Calibri"/>
              </a:rPr>
              <a:t>Then we ask you to create your message of LOVE.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825"/>
              <a:buFont typeface="Calibri"/>
              <a:buNone/>
            </a:pPr>
            <a:endParaRPr sz="1400" b="0" i="0" u="none" strike="noStrike" cap="none">
              <a:solidFill>
                <a:schemeClr val="lt1"/>
              </a:solidFill>
              <a:latin typeface="Arial"/>
              <a:ea typeface="Arial"/>
              <a:cs typeface="Arial"/>
              <a:sym typeface="Arial"/>
            </a:endParaRPr>
          </a:p>
        </p:txBody>
      </p:sp>
      <p:pic>
        <p:nvPicPr>
          <p:cNvPr id="284" name="Google Shape;284;p32" descr="Lindsley Park_43DSCF2558.jpg"/>
          <p:cNvPicPr preferRelativeResize="0"/>
          <p:nvPr/>
        </p:nvPicPr>
        <p:blipFill rotWithShape="1">
          <a:blip r:embed="rId3">
            <a:alphaModFix/>
          </a:blip>
          <a:srcRect/>
          <a:stretch/>
        </p:blipFill>
        <p:spPr>
          <a:xfrm>
            <a:off x="-14492" y="0"/>
            <a:ext cx="6219483" cy="6307065"/>
          </a:xfrm>
          <a:prstGeom prst="rect">
            <a:avLst/>
          </a:prstGeom>
          <a:noFill/>
          <a:ln>
            <a:noFill/>
          </a:ln>
        </p:spPr>
      </p:pic>
      <p:grpSp>
        <p:nvGrpSpPr>
          <p:cNvPr id="285" name="Google Shape;285;p32"/>
          <p:cNvGrpSpPr/>
          <p:nvPr/>
        </p:nvGrpSpPr>
        <p:grpSpPr>
          <a:xfrm>
            <a:off x="-14388" y="6246824"/>
            <a:ext cx="9158400" cy="609600"/>
            <a:chOff x="0" y="0"/>
            <a:chExt cx="9158400" cy="609600"/>
          </a:xfrm>
        </p:grpSpPr>
        <p:sp>
          <p:nvSpPr>
            <p:cNvPr id="286" name="Google Shape;286;p32"/>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87" name="Google Shape;287;p32"/>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288" name="Google Shape;288;p3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B07899D4-F5AE-E148-AA3B-0AB6B325F7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3"/>
        <p:cNvGrpSpPr/>
        <p:nvPr/>
      </p:nvGrpSpPr>
      <p:grpSpPr>
        <a:xfrm>
          <a:off x="0" y="0"/>
          <a:ext cx="0" cy="0"/>
          <a:chOff x="0" y="0"/>
          <a:chExt cx="0" cy="0"/>
        </a:xfrm>
      </p:grpSpPr>
      <p:sp>
        <p:nvSpPr>
          <p:cNvPr id="364" name="Google Shape;364;p39"/>
          <p:cNvSpPr txBox="1">
            <a:spLocks noGrp="1"/>
          </p:cNvSpPr>
          <p:nvPr>
            <p:ph type="title" idx="4294967295"/>
          </p:nvPr>
        </p:nvSpPr>
        <p:spPr>
          <a:xfrm>
            <a:off x="457200" y="2733200"/>
            <a:ext cx="8229600" cy="1143001"/>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6000"/>
              <a:buFont typeface="Calibri"/>
              <a:buNone/>
            </a:pPr>
            <a:r>
              <a:rPr lang="en-US" b="0" i="0" u="none" strike="noStrike" cap="none" dirty="0">
                <a:solidFill>
                  <a:srgbClr val="FFFFFF"/>
                </a:solidFill>
                <a:latin typeface="Calibri"/>
                <a:ea typeface="Calibri"/>
                <a:cs typeface="Calibri"/>
                <a:sym typeface="Calibri"/>
              </a:rPr>
              <a:t>There are so many things we can think of that we love about Northwest  Arkansas!</a:t>
            </a:r>
            <a:endParaRPr dirty="0"/>
          </a:p>
        </p:txBody>
      </p:sp>
      <p:sp>
        <p:nvSpPr>
          <p:cNvPr id="365" name="Google Shape;365;p39"/>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 name="Google Shape;366;p3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red heart with black letters&#10;&#10;Description automatically generated">
            <a:extLst>
              <a:ext uri="{FF2B5EF4-FFF2-40B4-BE49-F238E27FC236}">
                <a16:creationId xmlns:a16="http://schemas.microsoft.com/office/drawing/2014/main" id="{B487DA4C-4680-8242-A360-2391B7402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44" y="5969876"/>
            <a:ext cx="1938881" cy="782750"/>
          </a:xfrm>
          <a:prstGeom prst="rect">
            <a:avLst/>
          </a:prstGeom>
        </p:spPr>
      </p:pic>
      <p:sp>
        <p:nvSpPr>
          <p:cNvPr id="6" name="Google Shape;218;p26">
            <a:extLst>
              <a:ext uri="{FF2B5EF4-FFF2-40B4-BE49-F238E27FC236}">
                <a16:creationId xmlns:a16="http://schemas.microsoft.com/office/drawing/2014/main" id="{492E4D9F-6AC4-2843-932A-F81DEAA8E020}"/>
              </a:ext>
            </a:extLst>
          </p:cNvPr>
          <p:cNvSpPr txBox="1"/>
          <p:nvPr/>
        </p:nvSpPr>
        <p:spPr>
          <a:xfrm>
            <a:off x="220573" y="376207"/>
            <a:ext cx="8558931" cy="1332521"/>
          </a:xfrm>
          <a:prstGeom prst="rect">
            <a:avLst/>
          </a:prstGeom>
          <a:noFill/>
          <a:ln>
            <a:noFill/>
          </a:ln>
        </p:spPr>
        <p:txBody>
          <a:bodyPr spcFirstLastPara="1" wrap="square" lIns="91425" tIns="45700" rIns="91425" bIns="45700" anchor="t" anchorCtr="0">
            <a:noAutofit/>
          </a:bodyPr>
          <a:lstStyle/>
          <a:p>
            <a:pPr>
              <a:buClr>
                <a:schemeClr val="lt1"/>
              </a:buClr>
              <a:buSzPts val="600"/>
            </a:pPr>
            <a:r>
              <a:rPr lang="en-US" sz="2800" b="1" i="0" u="none" strike="noStrike" cap="none" dirty="0">
                <a:solidFill>
                  <a:schemeClr val="bg1"/>
                </a:solidFill>
                <a:latin typeface="Calibri" panose="020F0502020204030204" pitchFamily="34" charset="0"/>
                <a:ea typeface="Calibri"/>
                <a:cs typeface="Calibri" panose="020F0502020204030204" pitchFamily="34" charset="0"/>
                <a:sym typeface="Calibri"/>
              </a:rPr>
              <a:t>2. SECOND PILLAR: THE IDEALS represented in the beauty of the natural world, culture and people of Northwest Arkansas.</a:t>
            </a:r>
            <a:endParaRPr lang="en-US" sz="2800" b="0" i="0" u="none" strike="noStrike" cap="none" dirty="0">
              <a:solidFill>
                <a:schemeClr val="bg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lt1"/>
              </a:buClr>
              <a:buSzPts val="600"/>
              <a:buFont typeface="Calibri"/>
              <a:buNone/>
            </a:pPr>
            <a:endParaRPr sz="1400" b="0" i="0" u="none" strike="noStrike" cap="none" dirty="0">
              <a:solidFill>
                <a:schemeClr val="bg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lt1"/>
              </a:buClr>
              <a:buSzPts val="600"/>
              <a:buFont typeface="Calibri"/>
              <a:buNone/>
            </a:pPr>
            <a:r>
              <a:rPr lang="en-US" sz="2800" b="1" i="0" u="none" strike="noStrike" cap="none" dirty="0">
                <a:solidFill>
                  <a:schemeClr val="bg1"/>
                </a:solidFill>
                <a:latin typeface="Calibri" panose="020F0502020204030204" pitchFamily="34" charset="0"/>
                <a:ea typeface="Calibri"/>
                <a:cs typeface="Calibri" panose="020F0502020204030204" pitchFamily="34" charset="0"/>
                <a:sym typeface="Calibri"/>
              </a:rPr>
              <a:t> </a:t>
            </a:r>
            <a:br>
              <a:rPr lang="en-US" sz="2800" b="1" i="0" u="none" strike="noStrike" cap="none" dirty="0">
                <a:solidFill>
                  <a:schemeClr val="bg1"/>
                </a:solidFill>
                <a:latin typeface="Calibri" panose="020F0502020204030204" pitchFamily="34" charset="0"/>
                <a:ea typeface="Calibri"/>
                <a:cs typeface="Calibri" panose="020F0502020204030204" pitchFamily="34" charset="0"/>
                <a:sym typeface="Calibri"/>
              </a:rPr>
            </a:br>
            <a:endParaRPr sz="2400" b="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lt1"/>
              </a:buClr>
              <a:buSzPts val="600"/>
              <a:buFont typeface="Calibri"/>
              <a:buNone/>
            </a:pPr>
            <a:endParaRPr sz="2400" b="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1"/>
        <p:cNvGrpSpPr/>
        <p:nvPr/>
      </p:nvGrpSpPr>
      <p:grpSpPr>
        <a:xfrm>
          <a:off x="0" y="0"/>
          <a:ext cx="0" cy="0"/>
          <a:chOff x="0" y="0"/>
          <a:chExt cx="0" cy="0"/>
        </a:xfrm>
      </p:grpSpPr>
      <p:sp>
        <p:nvSpPr>
          <p:cNvPr id="372" name="Google Shape;372;p40"/>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 name="Google Shape;377;p40"/>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fence and tree in a yard&#10;&#10;Description automatically generated">
            <a:extLst>
              <a:ext uri="{FF2B5EF4-FFF2-40B4-BE49-F238E27FC236}">
                <a16:creationId xmlns:a16="http://schemas.microsoft.com/office/drawing/2014/main" id="{C98987F9-A01C-734D-9C77-A70EE848FD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9190" y="11575"/>
            <a:ext cx="4568897" cy="3162656"/>
          </a:xfrm>
          <a:prstGeom prst="rect">
            <a:avLst/>
          </a:prstGeom>
        </p:spPr>
      </p:pic>
      <p:pic>
        <p:nvPicPr>
          <p:cNvPr id="5" name="Picture 4" descr="A group of boats in a lake&#10;&#10;Description automatically generated">
            <a:extLst>
              <a:ext uri="{FF2B5EF4-FFF2-40B4-BE49-F238E27FC236}">
                <a16:creationId xmlns:a16="http://schemas.microsoft.com/office/drawing/2014/main" id="{8CA42F79-90B1-584B-99E1-82F5D9A6D3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54509" y="3193873"/>
            <a:ext cx="4589491" cy="3021734"/>
          </a:xfrm>
          <a:prstGeom prst="rect">
            <a:avLst/>
          </a:prstGeom>
        </p:spPr>
      </p:pic>
      <p:pic>
        <p:nvPicPr>
          <p:cNvPr id="7" name="Picture 6" descr="A group of people riding bikes in the woods&#10;&#10;Description automatically generated">
            <a:extLst>
              <a:ext uri="{FF2B5EF4-FFF2-40B4-BE49-F238E27FC236}">
                <a16:creationId xmlns:a16="http://schemas.microsoft.com/office/drawing/2014/main" id="{D0B07466-5982-0F46-8B2C-63D1BA1FCF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88" y="3174020"/>
            <a:ext cx="4568897" cy="3045472"/>
          </a:xfrm>
          <a:prstGeom prst="rect">
            <a:avLst/>
          </a:prstGeom>
        </p:spPr>
      </p:pic>
      <p:pic>
        <p:nvPicPr>
          <p:cNvPr id="10" name="Picture 9" descr="A group of people walking on a bridge over a river&#10;&#10;Description automatically generated">
            <a:extLst>
              <a:ext uri="{FF2B5EF4-FFF2-40B4-BE49-F238E27FC236}">
                <a16:creationId xmlns:a16="http://schemas.microsoft.com/office/drawing/2014/main" id="{C3CBA8DD-EACD-2146-940D-992C85C76E4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464" y="0"/>
            <a:ext cx="4572973" cy="3176173"/>
          </a:xfrm>
          <a:prstGeom prst="rect">
            <a:avLst/>
          </a:prstGeom>
        </p:spPr>
      </p:pic>
      <p:sp>
        <p:nvSpPr>
          <p:cNvPr id="18" name="Google Shape;375;p40">
            <a:extLst>
              <a:ext uri="{FF2B5EF4-FFF2-40B4-BE49-F238E27FC236}">
                <a16:creationId xmlns:a16="http://schemas.microsoft.com/office/drawing/2014/main" id="{00987E0F-C98B-A647-A886-AEEE1D1D7B4B}"/>
              </a:ext>
            </a:extLst>
          </p:cNvPr>
          <p:cNvSpPr txBox="1"/>
          <p:nvPr/>
        </p:nvSpPr>
        <p:spPr>
          <a:xfrm>
            <a:off x="142985" y="2701022"/>
            <a:ext cx="3775459" cy="481811"/>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Natural beauty surrounds us</a:t>
            </a:r>
            <a:endParaRPr sz="4400" b="0" i="0" u="none" strike="noStrike" cap="none" dirty="0">
              <a:solidFill>
                <a:schemeClr val="dk1"/>
              </a:solidFill>
              <a:latin typeface="Calibri"/>
              <a:ea typeface="Calibri"/>
              <a:cs typeface="Calibri"/>
              <a:sym typeface="Calibri"/>
            </a:endParaRPr>
          </a:p>
        </p:txBody>
      </p:sp>
      <p:pic>
        <p:nvPicPr>
          <p:cNvPr id="11" name="Picture 10" descr="A red heart with black letters&#10;&#10;Description automatically generated">
            <a:extLst>
              <a:ext uri="{FF2B5EF4-FFF2-40B4-BE49-F238E27FC236}">
                <a16:creationId xmlns:a16="http://schemas.microsoft.com/office/drawing/2014/main" id="{FFBF8308-B0FC-924D-B20A-AA0229F430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2" name="Google Shape;102;p18"/>
          <p:cNvGrpSpPr/>
          <p:nvPr/>
        </p:nvGrpSpPr>
        <p:grpSpPr>
          <a:xfrm>
            <a:off x="-14388" y="6246824"/>
            <a:ext cx="9158400" cy="609600"/>
            <a:chOff x="0" y="0"/>
            <a:chExt cx="9158400" cy="609600"/>
          </a:xfrm>
        </p:grpSpPr>
        <p:sp>
          <p:nvSpPr>
            <p:cNvPr id="103" name="Google Shape;103;p18"/>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04" name="Google Shape;104;p18"/>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105" name="Google Shape;105;p18" descr="image3.png"/>
          <p:cNvPicPr preferRelativeResize="0"/>
          <p:nvPr/>
        </p:nvPicPr>
        <p:blipFill rotWithShape="1">
          <a:blip r:embed="rId3">
            <a:alphaModFix/>
          </a:blip>
          <a:srcRect/>
          <a:stretch/>
        </p:blipFill>
        <p:spPr>
          <a:xfrm>
            <a:off x="1278127" y="1606219"/>
            <a:ext cx="651600" cy="651437"/>
          </a:xfrm>
          <a:custGeom>
            <a:avLst/>
            <a:gdLst/>
            <a:ahLst/>
            <a:cxnLst/>
            <a:rect l="l" t="t" r="r" b="b"/>
            <a:pathLst>
              <a:path w="19679" h="20595" extrusionOk="0">
                <a:moveTo>
                  <a:pt x="9845" y="0"/>
                </a:moveTo>
                <a:cubicBezTo>
                  <a:pt x="7327" y="0"/>
                  <a:pt x="4802" y="1000"/>
                  <a:pt x="2881" y="3011"/>
                </a:cubicBezTo>
                <a:cubicBezTo>
                  <a:pt x="-961" y="7033"/>
                  <a:pt x="-961" y="13556"/>
                  <a:pt x="2881" y="17578"/>
                </a:cubicBezTo>
                <a:cubicBezTo>
                  <a:pt x="6723" y="21600"/>
                  <a:pt x="12955" y="21600"/>
                  <a:pt x="16797" y="17578"/>
                </a:cubicBezTo>
                <a:cubicBezTo>
                  <a:pt x="20639" y="13556"/>
                  <a:pt x="20639" y="7033"/>
                  <a:pt x="16797" y="3011"/>
                </a:cubicBezTo>
                <a:cubicBezTo>
                  <a:pt x="14876" y="1000"/>
                  <a:pt x="12363" y="0"/>
                  <a:pt x="9845" y="0"/>
                </a:cubicBezTo>
                <a:close/>
              </a:path>
            </a:pathLst>
          </a:custGeom>
          <a:noFill/>
          <a:ln>
            <a:noFill/>
          </a:ln>
          <a:effectLst>
            <a:outerShdw blurRad="152400" rotWithShape="0">
              <a:srgbClr val="535353"/>
            </a:outerShdw>
          </a:effectLst>
        </p:spPr>
      </p:pic>
      <p:pic>
        <p:nvPicPr>
          <p:cNvPr id="106" name="Google Shape;106;p18" descr="image4.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33356" y="2370032"/>
            <a:ext cx="541439" cy="577005"/>
          </a:xfrm>
          <a:prstGeom prst="rect">
            <a:avLst/>
          </a:prstGeom>
          <a:noFill/>
          <a:ln>
            <a:noFill/>
          </a:ln>
        </p:spPr>
      </p:pic>
      <p:pic>
        <p:nvPicPr>
          <p:cNvPr id="107" name="Google Shape;107;p18" descr="image5.png"/>
          <p:cNvPicPr preferRelativeResize="0"/>
          <p:nvPr/>
        </p:nvPicPr>
        <p:blipFill rotWithShape="1">
          <a:blip r:embed="rId5">
            <a:alphaModFix/>
          </a:blip>
          <a:srcRect/>
          <a:stretch/>
        </p:blipFill>
        <p:spPr>
          <a:xfrm>
            <a:off x="1333356" y="3052354"/>
            <a:ext cx="541439" cy="541439"/>
          </a:xfrm>
          <a:prstGeom prst="rect">
            <a:avLst/>
          </a:prstGeom>
          <a:noFill/>
          <a:ln>
            <a:noFill/>
          </a:ln>
        </p:spPr>
      </p:pic>
      <p:pic>
        <p:nvPicPr>
          <p:cNvPr id="108" name="Google Shape;108;p18" descr="image6.png"/>
          <p:cNvPicPr preferRelativeResize="0"/>
          <p:nvPr/>
        </p:nvPicPr>
        <p:blipFill rotWithShape="1">
          <a:blip r:embed="rId6">
            <a:alphaModFix/>
          </a:blip>
          <a:srcRect/>
          <a:stretch/>
        </p:blipFill>
        <p:spPr>
          <a:xfrm>
            <a:off x="1333356" y="3697475"/>
            <a:ext cx="541439" cy="651443"/>
          </a:xfrm>
          <a:prstGeom prst="rect">
            <a:avLst/>
          </a:prstGeom>
          <a:noFill/>
          <a:ln>
            <a:noFill/>
          </a:ln>
        </p:spPr>
      </p:pic>
      <p:pic>
        <p:nvPicPr>
          <p:cNvPr id="109" name="Google Shape;109;p18" descr="image7.png"/>
          <p:cNvPicPr preferRelativeResize="0"/>
          <p:nvPr/>
        </p:nvPicPr>
        <p:blipFill rotWithShape="1">
          <a:blip r:embed="rId7">
            <a:alphaModFix/>
          </a:blip>
          <a:srcRect/>
          <a:stretch/>
        </p:blipFill>
        <p:spPr>
          <a:xfrm>
            <a:off x="1331741" y="4414628"/>
            <a:ext cx="543054" cy="543054"/>
          </a:xfrm>
          <a:prstGeom prst="rect">
            <a:avLst/>
          </a:prstGeom>
          <a:noFill/>
          <a:ln>
            <a:noFill/>
          </a:ln>
        </p:spPr>
      </p:pic>
      <p:sp>
        <p:nvSpPr>
          <p:cNvPr id="110" name="Google Shape;110;p18"/>
          <p:cNvSpPr/>
          <p:nvPr/>
        </p:nvSpPr>
        <p:spPr>
          <a:xfrm>
            <a:off x="4356888" y="3284588"/>
            <a:ext cx="430224" cy="288824"/>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1973020" y="4339114"/>
            <a:ext cx="7112348" cy="437070"/>
          </a:xfrm>
          <a:prstGeom prst="rect">
            <a:avLst/>
          </a:prstGeom>
          <a:noFill/>
          <a:ln>
            <a:noFill/>
          </a:ln>
        </p:spPr>
        <p:txBody>
          <a:bodyPr spcFirstLastPara="1" wrap="square" lIns="45700" tIns="45700" rIns="45700" bIns="45700" anchor="t" anchorCtr="0">
            <a:noAutofit/>
          </a:bodyPr>
          <a:lstStyle/>
          <a:p>
            <a:pPr marL="812800" marR="0" lvl="0" indent="-81280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to make genuine, positive, social change</a:t>
            </a: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2032838" y="3720802"/>
            <a:ext cx="7112348" cy="437070"/>
          </a:xfrm>
          <a:prstGeom prst="rect">
            <a:avLst/>
          </a:prstGeom>
          <a:noFill/>
          <a:ln>
            <a:noFill/>
          </a:ln>
        </p:spPr>
        <p:txBody>
          <a:bodyPr spcFirstLastPara="1" wrap="square" lIns="45700" tIns="45700" rIns="45700" bIns="45700" anchor="t" anchorCtr="0">
            <a:noAutofit/>
          </a:bodyPr>
          <a:lstStyle/>
          <a:p>
            <a:pPr marL="812800" marR="0" lvl="0" indent="-81280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the creative human spirit </a:t>
            </a: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2027952" y="3031691"/>
            <a:ext cx="7112348" cy="461665"/>
          </a:xfrm>
          <a:prstGeom prst="rect">
            <a:avLst/>
          </a:prstGeom>
          <a:noFill/>
          <a:ln>
            <a:noFill/>
          </a:ln>
        </p:spPr>
        <p:txBody>
          <a:bodyPr spcFirstLastPara="1" wrap="square" lIns="45700" tIns="45700" rIns="45700" bIns="45700" anchor="t" anchorCtr="0">
            <a:noAutofit/>
          </a:bodyPr>
          <a:lstStyle/>
          <a:p>
            <a:pPr marL="812800" marR="0" lvl="0" indent="-81280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give voice to </a:t>
            </a: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2006799" y="2412330"/>
            <a:ext cx="7176175" cy="461665"/>
          </a:xfrm>
          <a:prstGeom prst="rect">
            <a:avLst/>
          </a:prstGeom>
          <a:noFill/>
          <a:ln>
            <a:noFill/>
          </a:ln>
        </p:spPr>
        <p:txBody>
          <a:bodyPr spcFirstLastPara="1" wrap="square" lIns="45700" tIns="45700" rIns="45700" bIns="45700" anchor="t" anchorCtr="0">
            <a:noAutofit/>
          </a:bodyPr>
          <a:lstStyle/>
          <a:p>
            <a:pPr marL="812800" marR="0" lvl="0" indent="-81280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uplift, </a:t>
            </a: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a:off x="2017746" y="1707438"/>
            <a:ext cx="7112348" cy="461665"/>
          </a:xfrm>
          <a:prstGeom prst="rect">
            <a:avLst/>
          </a:prstGeom>
          <a:noFill/>
          <a:ln>
            <a:noFill/>
          </a:ln>
        </p:spPr>
        <p:txBody>
          <a:bodyPr spcFirstLastPara="1" wrap="square" lIns="45700" tIns="45700" rIns="45700" bIns="45700" anchor="t" anchorCtr="0">
            <a:noAutofit/>
          </a:bodyPr>
          <a:lstStyle/>
          <a:p>
            <a:pPr marL="812800" marR="0" lvl="0" indent="-81280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Awaken,</a:t>
            </a:r>
            <a:endParaRPr sz="2400" b="0" i="0" u="none" strike="noStrike" cap="none">
              <a:solidFill>
                <a:srgbClr val="000000"/>
              </a:solidFill>
              <a:latin typeface="Arial"/>
              <a:ea typeface="Arial"/>
              <a:cs typeface="Arial"/>
              <a:sym typeface="Arial"/>
            </a:endParaRPr>
          </a:p>
        </p:txBody>
      </p:sp>
      <p:sp>
        <p:nvSpPr>
          <p:cNvPr id="116" name="Google Shape;116;p18"/>
          <p:cNvSpPr/>
          <p:nvPr/>
        </p:nvSpPr>
        <p:spPr>
          <a:xfrm>
            <a:off x="189307" y="344944"/>
            <a:ext cx="8773650" cy="798609"/>
          </a:xfrm>
          <a:prstGeom prst="rect">
            <a:avLst/>
          </a:prstGeom>
          <a:solidFill>
            <a:srgbClr val="FFFFFF"/>
          </a:solidFill>
          <a:ln w="9525" cap="flat" cmpd="sng">
            <a:solidFill>
              <a:srgbClr val="A33C39"/>
            </a:solidFill>
            <a:prstDash val="solid"/>
            <a:round/>
            <a:headEnd type="none" w="sm" len="sm"/>
            <a:tailEnd type="none" w="sm" len="sm"/>
          </a:ln>
          <a:effectLst>
            <a:outerShdw blurRad="190500" dist="8455" dir="5400000" rotWithShape="0">
              <a:srgbClr val="941100"/>
            </a:outerShdw>
          </a:effectLst>
        </p:spPr>
        <p:txBody>
          <a:bodyPr spcFirstLastPara="1" wrap="square" lIns="45700" tIns="45700" rIns="45700" bIns="45700" anchor="ctr" anchorCtr="0">
            <a:noAutofit/>
          </a:bodyPr>
          <a:lstStyle/>
          <a:p>
            <a:pPr marL="812800" marR="0" lvl="0" indent="86604" algn="l" rtl="0">
              <a:lnSpc>
                <a:spcPct val="100000"/>
              </a:lnSpc>
              <a:spcBef>
                <a:spcPts val="0"/>
              </a:spcBef>
              <a:spcAft>
                <a:spcPts val="0"/>
              </a:spcAft>
              <a:buClr>
                <a:srgbClr val="000000"/>
              </a:buClr>
              <a:buSzPts val="3000"/>
              <a:buFont typeface="Arial"/>
              <a:buNone/>
            </a:pPr>
            <a:r>
              <a:rPr lang="en-US" sz="3000" b="1" i="0" u="none" strike="noStrike" cap="none">
                <a:solidFill>
                  <a:srgbClr val="FF2600"/>
                </a:solidFill>
                <a:latin typeface="Avenir"/>
                <a:ea typeface="Avenir"/>
                <a:cs typeface="Avenir"/>
                <a:sym typeface="Avenir"/>
              </a:rPr>
              <a:t>29 PIECES</a:t>
            </a:r>
            <a:r>
              <a:rPr lang="en-US" sz="3000" b="0" i="0" u="none" strike="noStrike" cap="none">
                <a:solidFill>
                  <a:srgbClr val="FF2600"/>
                </a:solidFill>
                <a:latin typeface="Avenir"/>
                <a:ea typeface="Avenir"/>
                <a:cs typeface="Avenir"/>
                <a:sym typeface="Avenir"/>
              </a:rPr>
              <a:t> USES ART TO:</a:t>
            </a:r>
            <a:endParaRPr sz="1400" b="0" i="0" u="none" strike="noStrike" cap="none">
              <a:solidFill>
                <a:srgbClr val="000000"/>
              </a:solidFill>
              <a:latin typeface="Arial"/>
              <a:ea typeface="Arial"/>
              <a:cs typeface="Arial"/>
              <a:sym typeface="Arial"/>
            </a:endParaRPr>
          </a:p>
        </p:txBody>
      </p:sp>
      <p:cxnSp>
        <p:nvCxnSpPr>
          <p:cNvPr id="117" name="Google Shape;117;p18"/>
          <p:cNvCxnSpPr/>
          <p:nvPr/>
        </p:nvCxnSpPr>
        <p:spPr>
          <a:xfrm>
            <a:off x="-45" y="5322375"/>
            <a:ext cx="9144090" cy="1"/>
          </a:xfrm>
          <a:prstGeom prst="straightConnector1">
            <a:avLst/>
          </a:prstGeom>
          <a:noFill/>
          <a:ln w="25400" cap="flat" cmpd="sng">
            <a:solidFill>
              <a:srgbClr val="941751"/>
            </a:solidFill>
            <a:prstDash val="solid"/>
            <a:round/>
            <a:headEnd type="none" w="sm" len="sm"/>
            <a:tailEnd type="none" w="sm" len="sm"/>
          </a:ln>
          <a:effectLst>
            <a:outerShdw blurRad="38100" dist="20000" dir="5400000" rotWithShape="0">
              <a:srgbClr val="000000">
                <a:alpha val="36862"/>
              </a:srgbClr>
            </a:outerShdw>
          </a:effectLst>
        </p:spPr>
      </p:cxnSp>
      <p:sp>
        <p:nvSpPr>
          <p:cNvPr id="118" name="Google Shape;118;p18"/>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20" name="Picture 19" descr="A red heart with black letters&#10;&#10;Description automatically generated">
            <a:extLst>
              <a:ext uri="{FF2B5EF4-FFF2-40B4-BE49-F238E27FC236}">
                <a16:creationId xmlns:a16="http://schemas.microsoft.com/office/drawing/2014/main" id="{9D9887AC-54BA-FE4C-9D58-CD9644DB176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7" name="Google Shape;387;p41"/>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4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EF4117D1-199C-4147-B171-41F674125D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5" name="Picture 4" descr="A person smiling at a table full of plates&#10;&#10;Description automatically generated">
            <a:extLst>
              <a:ext uri="{FF2B5EF4-FFF2-40B4-BE49-F238E27FC236}">
                <a16:creationId xmlns:a16="http://schemas.microsoft.com/office/drawing/2014/main" id="{E728AD1A-0C0F-B640-AFF2-CD660A7FD2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388" y="0"/>
            <a:ext cx="4571987" cy="4201602"/>
          </a:xfrm>
          <a:prstGeom prst="rect">
            <a:avLst/>
          </a:prstGeom>
        </p:spPr>
      </p:pic>
      <p:pic>
        <p:nvPicPr>
          <p:cNvPr id="7" name="Picture 6" descr="A person in a black and white coat&#10;&#10;Description automatically generated">
            <a:extLst>
              <a:ext uri="{FF2B5EF4-FFF2-40B4-BE49-F238E27FC236}">
                <a16:creationId xmlns:a16="http://schemas.microsoft.com/office/drawing/2014/main" id="{3450AFE8-E55A-2249-8A89-31E0F8B554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0" y="0"/>
            <a:ext cx="4572000" cy="6246824"/>
          </a:xfrm>
          <a:prstGeom prst="rect">
            <a:avLst/>
          </a:prstGeom>
        </p:spPr>
      </p:pic>
      <p:pic>
        <p:nvPicPr>
          <p:cNvPr id="8" name="Picture 7" descr="A group of people sitting at tables outside&#10;&#10;Description automatically generated">
            <a:extLst>
              <a:ext uri="{FF2B5EF4-FFF2-40B4-BE49-F238E27FC236}">
                <a16:creationId xmlns:a16="http://schemas.microsoft.com/office/drawing/2014/main" id="{21B4C286-3543-2B4D-97A4-A1A434AF62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190035"/>
            <a:ext cx="4571988" cy="2063450"/>
          </a:xfrm>
          <a:prstGeom prst="rect">
            <a:avLst/>
          </a:prstGeom>
        </p:spPr>
      </p:pic>
      <p:sp>
        <p:nvSpPr>
          <p:cNvPr id="10" name="Google Shape;375;p40">
            <a:extLst>
              <a:ext uri="{FF2B5EF4-FFF2-40B4-BE49-F238E27FC236}">
                <a16:creationId xmlns:a16="http://schemas.microsoft.com/office/drawing/2014/main" id="{49138A9E-2AB7-3944-805F-127F0D44B9C0}"/>
              </a:ext>
            </a:extLst>
          </p:cNvPr>
          <p:cNvSpPr txBox="1"/>
          <p:nvPr/>
        </p:nvSpPr>
        <p:spPr>
          <a:xfrm>
            <a:off x="142985" y="3965409"/>
            <a:ext cx="4232245" cy="449251"/>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We celebrate one another.</a:t>
            </a:r>
            <a:endParaRPr sz="4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7" name="Google Shape;387;p41"/>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4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group of people in red mascot clothing&#10;&#10;Description automatically generated">
            <a:extLst>
              <a:ext uri="{FF2B5EF4-FFF2-40B4-BE49-F238E27FC236}">
                <a16:creationId xmlns:a16="http://schemas.microsoft.com/office/drawing/2014/main" id="{BAC483A1-1065-2A4B-9543-DDF9BB32F8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233503"/>
          </a:xfrm>
          <a:prstGeom prst="rect">
            <a:avLst/>
          </a:prstGeom>
        </p:spPr>
      </p:pic>
      <p:sp>
        <p:nvSpPr>
          <p:cNvPr id="11" name="Google Shape;375;p40">
            <a:extLst>
              <a:ext uri="{FF2B5EF4-FFF2-40B4-BE49-F238E27FC236}">
                <a16:creationId xmlns:a16="http://schemas.microsoft.com/office/drawing/2014/main" id="{BC0E0C85-E878-994E-A446-D13AEC44663E}"/>
              </a:ext>
            </a:extLst>
          </p:cNvPr>
          <p:cNvSpPr txBox="1"/>
          <p:nvPr/>
        </p:nvSpPr>
        <p:spPr>
          <a:xfrm>
            <a:off x="513375" y="516154"/>
            <a:ext cx="3792407" cy="479269"/>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 Arkansas Razorback’s Spirit!!</a:t>
            </a:r>
            <a:endParaRPr sz="4400" b="0" i="0" u="none" strike="noStrike" cap="none" dirty="0">
              <a:solidFill>
                <a:schemeClr val="dk1"/>
              </a:solidFill>
              <a:latin typeface="Calibri"/>
              <a:ea typeface="Calibri"/>
              <a:cs typeface="Calibri"/>
              <a:sym typeface="Calibri"/>
            </a:endParaRPr>
          </a:p>
        </p:txBody>
      </p:sp>
      <p:pic>
        <p:nvPicPr>
          <p:cNvPr id="12" name="Picture 11" descr="A red heart with black letters&#10;&#10;Description automatically generated">
            <a:extLst>
              <a:ext uri="{FF2B5EF4-FFF2-40B4-BE49-F238E27FC236}">
                <a16:creationId xmlns:a16="http://schemas.microsoft.com/office/drawing/2014/main" id="{0C8EEC56-F769-1349-AC94-D5D946F9A9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extLst>
      <p:ext uri="{BB962C8B-B14F-4D97-AF65-F5344CB8AC3E}">
        <p14:creationId xmlns:p14="http://schemas.microsoft.com/office/powerpoint/2010/main" val="4257465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2"/>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 name="Google Shape;398;p4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person in a store&#10;&#10;Description automatically generated">
            <a:extLst>
              <a:ext uri="{FF2B5EF4-FFF2-40B4-BE49-F238E27FC236}">
                <a16:creationId xmlns:a16="http://schemas.microsoft.com/office/drawing/2014/main" id="{C400190A-E141-AB42-84DF-AF5343E555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7822" y="-201705"/>
            <a:ext cx="5036177" cy="3283702"/>
          </a:xfrm>
          <a:prstGeom prst="rect">
            <a:avLst/>
          </a:prstGeom>
        </p:spPr>
      </p:pic>
      <p:pic>
        <p:nvPicPr>
          <p:cNvPr id="5" name="Picture 4" descr="Crystal Bridges Museum of American Art with a bridge over water&#10;&#10;Description automatically generated">
            <a:extLst>
              <a:ext uri="{FF2B5EF4-FFF2-40B4-BE49-F238E27FC236}">
                <a16:creationId xmlns:a16="http://schemas.microsoft.com/office/drawing/2014/main" id="{82D21794-F119-AF4C-8A05-F35528F0EF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5749" y="13100"/>
            <a:ext cx="4223572" cy="3063109"/>
          </a:xfrm>
          <a:prstGeom prst="rect">
            <a:avLst/>
          </a:prstGeom>
        </p:spPr>
      </p:pic>
      <p:pic>
        <p:nvPicPr>
          <p:cNvPr id="10" name="Picture 9" descr="A garden with blue sticks&#10;&#10;Description automatically generated with medium confidence">
            <a:extLst>
              <a:ext uri="{FF2B5EF4-FFF2-40B4-BE49-F238E27FC236}">
                <a16:creationId xmlns:a16="http://schemas.microsoft.com/office/drawing/2014/main" id="{F638CD5D-0D93-C141-91C8-5AE887A9DD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750" y="3076209"/>
            <a:ext cx="4225159" cy="3168869"/>
          </a:xfrm>
          <a:prstGeom prst="rect">
            <a:avLst/>
          </a:prstGeom>
        </p:spPr>
      </p:pic>
      <p:pic>
        <p:nvPicPr>
          <p:cNvPr id="9" name="Picture 8" descr="A building with a sign&#10;&#10;Description automatically generated">
            <a:extLst>
              <a:ext uri="{FF2B5EF4-FFF2-40B4-BE49-F238E27FC236}">
                <a16:creationId xmlns:a16="http://schemas.microsoft.com/office/drawing/2014/main" id="{7DBED6CE-D760-7E42-B2C8-9AE4EF39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07822" y="3076209"/>
            <a:ext cx="5167600" cy="3179086"/>
          </a:xfrm>
          <a:prstGeom prst="rect">
            <a:avLst/>
          </a:prstGeom>
        </p:spPr>
      </p:pic>
      <p:pic>
        <p:nvPicPr>
          <p:cNvPr id="11" name="Picture 10" descr="A red heart with black letters&#10;&#10;Description automatically generated">
            <a:extLst>
              <a:ext uri="{FF2B5EF4-FFF2-40B4-BE49-F238E27FC236}">
                <a16:creationId xmlns:a16="http://schemas.microsoft.com/office/drawing/2014/main" id="{358DDE04-89C1-CC42-B394-3814F86FB9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
        <p:nvSpPr>
          <p:cNvPr id="13" name="Google Shape;375;p40">
            <a:extLst>
              <a:ext uri="{FF2B5EF4-FFF2-40B4-BE49-F238E27FC236}">
                <a16:creationId xmlns:a16="http://schemas.microsoft.com/office/drawing/2014/main" id="{12BAFBCF-B663-0B4E-AEED-9FDBCAB17EFE}"/>
              </a:ext>
            </a:extLst>
          </p:cNvPr>
          <p:cNvSpPr txBox="1"/>
          <p:nvPr/>
        </p:nvSpPr>
        <p:spPr>
          <a:xfrm>
            <a:off x="-1" y="2930972"/>
            <a:ext cx="7280477" cy="498028"/>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People come from across the globe to visit our museums</a:t>
            </a:r>
            <a:endParaRPr sz="44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B08086F7-51B2-1448-8B49-2F3BACD5B046}"/>
              </a:ext>
            </a:extLst>
          </p:cNvPr>
          <p:cNvSpPr txBox="1"/>
          <p:nvPr/>
        </p:nvSpPr>
        <p:spPr>
          <a:xfrm>
            <a:off x="5156031" y="5888241"/>
            <a:ext cx="5440096" cy="323165"/>
          </a:xfrm>
          <a:prstGeom prst="rect">
            <a:avLst/>
          </a:prstGeom>
          <a:noFill/>
        </p:spPr>
        <p:txBody>
          <a:bodyPr wrap="square" rtlCol="0">
            <a:spAutoFit/>
          </a:bodyPr>
          <a:lstStyle/>
          <a:p>
            <a:r>
              <a:rPr lang="en-US" sz="1500" i="1" dirty="0">
                <a:solidFill>
                  <a:schemeClr val="bg1"/>
                </a:solidFill>
              </a:rPr>
              <a:t>You belong here </a:t>
            </a:r>
            <a:r>
              <a:rPr lang="en-US" sz="1500" dirty="0">
                <a:solidFill>
                  <a:schemeClr val="bg1"/>
                </a:solidFill>
              </a:rPr>
              <a:t>by artist </a:t>
            </a:r>
            <a:r>
              <a:rPr lang="en-US" sz="1500" dirty="0" err="1">
                <a:solidFill>
                  <a:schemeClr val="bg1"/>
                </a:solidFill>
              </a:rPr>
              <a:t>Tevares</a:t>
            </a:r>
            <a:r>
              <a:rPr lang="en-US" sz="1500" dirty="0">
                <a:solidFill>
                  <a:schemeClr val="bg1"/>
                </a:solidFill>
              </a:rPr>
              <a:t> Strachan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2"/>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 name="Google Shape;398;p4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11" name="Google Shape;375;p40">
            <a:extLst>
              <a:ext uri="{FF2B5EF4-FFF2-40B4-BE49-F238E27FC236}">
                <a16:creationId xmlns:a16="http://schemas.microsoft.com/office/drawing/2014/main" id="{F0140764-ECF6-124F-B3B0-C9B25726AEAE}"/>
              </a:ext>
            </a:extLst>
          </p:cNvPr>
          <p:cNvSpPr txBox="1"/>
          <p:nvPr/>
        </p:nvSpPr>
        <p:spPr>
          <a:xfrm>
            <a:off x="4766336" y="2969643"/>
            <a:ext cx="4377664" cy="498028"/>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  We have a shared history.</a:t>
            </a:r>
            <a:endParaRPr sz="4400" b="0" i="0" u="none" strike="noStrike" cap="none" dirty="0">
              <a:solidFill>
                <a:schemeClr val="dk1"/>
              </a:solidFill>
              <a:latin typeface="Calibri"/>
              <a:ea typeface="Calibri"/>
              <a:cs typeface="Calibri"/>
              <a:sym typeface="Calibri"/>
            </a:endParaRPr>
          </a:p>
        </p:txBody>
      </p:sp>
      <p:pic>
        <p:nvPicPr>
          <p:cNvPr id="3" name="Picture 2" descr="A black and white photo of a house on a hill&#10;&#10;Description automatically generated">
            <a:extLst>
              <a:ext uri="{FF2B5EF4-FFF2-40B4-BE49-F238E27FC236}">
                <a16:creationId xmlns:a16="http://schemas.microsoft.com/office/drawing/2014/main" id="{BD2236AC-AE19-A845-9CEC-CB6DC73F97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69" y="0"/>
            <a:ext cx="4765179" cy="3031845"/>
          </a:xfrm>
          <a:prstGeom prst="rect">
            <a:avLst/>
          </a:prstGeom>
        </p:spPr>
      </p:pic>
      <p:pic>
        <p:nvPicPr>
          <p:cNvPr id="6" name="Picture 5" descr="A group of men sitting on bicycles&#10;&#10;Description automatically generated">
            <a:extLst>
              <a:ext uri="{FF2B5EF4-FFF2-40B4-BE49-F238E27FC236}">
                <a16:creationId xmlns:a16="http://schemas.microsoft.com/office/drawing/2014/main" id="{CFA57322-D505-D14F-9F55-D6A3C0689C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1884" y="3020079"/>
            <a:ext cx="4185264" cy="3230401"/>
          </a:xfrm>
          <a:prstGeom prst="rect">
            <a:avLst/>
          </a:prstGeom>
        </p:spPr>
      </p:pic>
      <p:pic>
        <p:nvPicPr>
          <p:cNvPr id="8" name="Picture 7" descr="A store front with red and white awning&#10;&#10;Description automatically generated">
            <a:extLst>
              <a:ext uri="{FF2B5EF4-FFF2-40B4-BE49-F238E27FC236}">
                <a16:creationId xmlns:a16="http://schemas.microsoft.com/office/drawing/2014/main" id="{9B103BC6-512E-6243-8D61-B536D9DDF4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7148" y="-8330"/>
            <a:ext cx="4358033" cy="3028409"/>
          </a:xfrm>
          <a:prstGeom prst="rect">
            <a:avLst/>
          </a:prstGeom>
        </p:spPr>
      </p:pic>
      <p:pic>
        <p:nvPicPr>
          <p:cNvPr id="16" name="Picture 15" descr="An old postcard of an orchard&#10;&#10;Description automatically generated">
            <a:extLst>
              <a:ext uri="{FF2B5EF4-FFF2-40B4-BE49-F238E27FC236}">
                <a16:creationId xmlns:a16="http://schemas.microsoft.com/office/drawing/2014/main" id="{23038D95-D337-D341-A110-9A5E2703A25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87148" y="3429000"/>
            <a:ext cx="4356852" cy="2817824"/>
          </a:xfrm>
          <a:prstGeom prst="rect">
            <a:avLst/>
          </a:prstGeom>
        </p:spPr>
      </p:pic>
      <p:pic>
        <p:nvPicPr>
          <p:cNvPr id="19" name="Picture 18" descr="A red heart with black letters&#10;&#10;Description automatically generated">
            <a:extLst>
              <a:ext uri="{FF2B5EF4-FFF2-40B4-BE49-F238E27FC236}">
                <a16:creationId xmlns:a16="http://schemas.microsoft.com/office/drawing/2014/main" id="{0D892AAF-F883-004F-865C-DB0638BD80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extLst>
      <p:ext uri="{BB962C8B-B14F-4D97-AF65-F5344CB8AC3E}">
        <p14:creationId xmlns:p14="http://schemas.microsoft.com/office/powerpoint/2010/main" val="3332123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6" name="Google Shape;406;p43"/>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4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CE0A3331-5BE5-8141-BD63-8056AD9E1C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3" name="Picture 2" descr="A crowd of people sitting on the ground in front of a stage with Cynthia Woods Mitchell Pavilion in the background&#10;&#10;Description automatically generated">
            <a:extLst>
              <a:ext uri="{FF2B5EF4-FFF2-40B4-BE49-F238E27FC236}">
                <a16:creationId xmlns:a16="http://schemas.microsoft.com/office/drawing/2014/main" id="{AC494BE3-4D20-EC43-B4F2-2321B2CE50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88" y="0"/>
            <a:ext cx="5391807" cy="3032891"/>
          </a:xfrm>
          <a:prstGeom prst="rect">
            <a:avLst/>
          </a:prstGeom>
        </p:spPr>
      </p:pic>
      <p:pic>
        <p:nvPicPr>
          <p:cNvPr id="4" name="Picture 3" descr="A group of people holding torches&#10;&#10;Description automatically generated">
            <a:extLst>
              <a:ext uri="{FF2B5EF4-FFF2-40B4-BE49-F238E27FC236}">
                <a16:creationId xmlns:a16="http://schemas.microsoft.com/office/drawing/2014/main" id="{C473C2D8-D36E-1249-98B5-3AFD87489B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7683" y="2775953"/>
            <a:ext cx="5233702" cy="3489134"/>
          </a:xfrm>
          <a:prstGeom prst="rect">
            <a:avLst/>
          </a:prstGeom>
        </p:spPr>
      </p:pic>
      <p:pic>
        <p:nvPicPr>
          <p:cNvPr id="8" name="Picture 7" descr="A baseball field at night&#10;&#10;Description automatically generated">
            <a:extLst>
              <a:ext uri="{FF2B5EF4-FFF2-40B4-BE49-F238E27FC236}">
                <a16:creationId xmlns:a16="http://schemas.microsoft.com/office/drawing/2014/main" id="{5463CCCA-FE7D-0F4C-8983-AD95A776A87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388" y="2820978"/>
            <a:ext cx="4510038" cy="3444109"/>
          </a:xfrm>
          <a:prstGeom prst="rect">
            <a:avLst/>
          </a:prstGeom>
        </p:spPr>
      </p:pic>
      <p:pic>
        <p:nvPicPr>
          <p:cNvPr id="11" name="Picture 10" descr="A group of people riding bicycles&#10;&#10;Description automatically generated">
            <a:extLst>
              <a:ext uri="{FF2B5EF4-FFF2-40B4-BE49-F238E27FC236}">
                <a16:creationId xmlns:a16="http://schemas.microsoft.com/office/drawing/2014/main" id="{FFFA6E7D-7F7E-114B-A84D-B97419F8FC2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77419" y="-9688"/>
            <a:ext cx="3766581" cy="2785641"/>
          </a:xfrm>
          <a:prstGeom prst="rect">
            <a:avLst/>
          </a:prstGeom>
        </p:spPr>
      </p:pic>
      <p:sp>
        <p:nvSpPr>
          <p:cNvPr id="14" name="Google Shape;375;p40">
            <a:extLst>
              <a:ext uri="{FF2B5EF4-FFF2-40B4-BE49-F238E27FC236}">
                <a16:creationId xmlns:a16="http://schemas.microsoft.com/office/drawing/2014/main" id="{9E8DE2E3-D6A2-5243-902F-C7F93CC0BCB1}"/>
              </a:ext>
            </a:extLst>
          </p:cNvPr>
          <p:cNvSpPr txBox="1"/>
          <p:nvPr/>
        </p:nvSpPr>
        <p:spPr>
          <a:xfrm>
            <a:off x="-1" y="2838372"/>
            <a:ext cx="4942391" cy="498028"/>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   There’s just so much to do here!</a:t>
            </a:r>
            <a:endParaRPr sz="4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63"/>
        <p:cNvGrpSpPr/>
        <p:nvPr/>
      </p:nvGrpSpPr>
      <p:grpSpPr>
        <a:xfrm>
          <a:off x="0" y="0"/>
          <a:ext cx="0" cy="0"/>
          <a:chOff x="0" y="0"/>
          <a:chExt cx="0" cy="0"/>
        </a:xfrm>
      </p:grpSpPr>
      <p:sp>
        <p:nvSpPr>
          <p:cNvPr id="364" name="Google Shape;364;p39"/>
          <p:cNvSpPr txBox="1">
            <a:spLocks noGrp="1"/>
          </p:cNvSpPr>
          <p:nvPr>
            <p:ph type="title" idx="4294967295"/>
          </p:nvPr>
        </p:nvSpPr>
        <p:spPr>
          <a:xfrm>
            <a:off x="457200" y="2745269"/>
            <a:ext cx="8229600" cy="1143001"/>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6000"/>
              <a:buFont typeface="Calibri"/>
              <a:buNone/>
            </a:pPr>
            <a:r>
              <a:rPr lang="en-US" b="0" i="0" u="none" strike="noStrike" cap="none" dirty="0">
                <a:solidFill>
                  <a:schemeClr val="bg1"/>
                </a:solidFill>
                <a:latin typeface="Calibri"/>
                <a:ea typeface="Calibri"/>
                <a:cs typeface="Calibri"/>
                <a:sym typeface="Calibri"/>
              </a:rPr>
              <a:t>What places do you love in Northwest Arkansas?</a:t>
            </a:r>
            <a:br>
              <a:rPr lang="en-US" b="0" i="0" u="none" strike="noStrike" cap="none" dirty="0">
                <a:solidFill>
                  <a:schemeClr val="bg1"/>
                </a:solidFill>
                <a:latin typeface="Calibri"/>
                <a:ea typeface="Calibri"/>
                <a:cs typeface="Calibri"/>
                <a:sym typeface="Calibri"/>
              </a:rPr>
            </a:br>
            <a:br>
              <a:rPr lang="en-US" b="0" i="0" u="none" strike="noStrike" cap="none" dirty="0">
                <a:solidFill>
                  <a:schemeClr val="bg1"/>
                </a:solidFill>
                <a:latin typeface="Calibri"/>
                <a:ea typeface="Calibri"/>
                <a:cs typeface="Calibri"/>
                <a:sym typeface="Calibri"/>
              </a:rPr>
            </a:br>
            <a:r>
              <a:rPr lang="en-US" b="0" i="0" u="none" strike="noStrike" cap="none" dirty="0">
                <a:solidFill>
                  <a:schemeClr val="bg1"/>
                </a:solidFill>
                <a:latin typeface="Calibri"/>
                <a:ea typeface="Calibri"/>
                <a:cs typeface="Calibri"/>
                <a:sym typeface="Calibri"/>
              </a:rPr>
              <a:t>What do you love about the people in your community?</a:t>
            </a:r>
            <a:br>
              <a:rPr lang="en-US" b="0" i="0" u="none" strike="noStrike" cap="none" dirty="0">
                <a:solidFill>
                  <a:schemeClr val="bg1"/>
                </a:solidFill>
                <a:latin typeface="Calibri"/>
                <a:ea typeface="Calibri"/>
                <a:cs typeface="Calibri"/>
                <a:sym typeface="Calibri"/>
              </a:rPr>
            </a:br>
            <a:endParaRPr dirty="0">
              <a:solidFill>
                <a:schemeClr val="bg1"/>
              </a:solidFill>
            </a:endParaRPr>
          </a:p>
        </p:txBody>
      </p:sp>
      <p:sp>
        <p:nvSpPr>
          <p:cNvPr id="365" name="Google Shape;365;p39"/>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 name="Google Shape;366;p3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red heart with black letters&#10;&#10;Description automatically generated">
            <a:extLst>
              <a:ext uri="{FF2B5EF4-FFF2-40B4-BE49-F238E27FC236}">
                <a16:creationId xmlns:a16="http://schemas.microsoft.com/office/drawing/2014/main" id="{B487DA4C-4680-8242-A360-2391B7402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44" y="5969876"/>
            <a:ext cx="1938881" cy="782750"/>
          </a:xfrm>
          <a:prstGeom prst="rect">
            <a:avLst/>
          </a:prstGeom>
        </p:spPr>
      </p:pic>
    </p:spTree>
    <p:extLst>
      <p:ext uri="{BB962C8B-B14F-4D97-AF65-F5344CB8AC3E}">
        <p14:creationId xmlns:p14="http://schemas.microsoft.com/office/powerpoint/2010/main" val="2961723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9"/>
          <p:cNvSpPr txBox="1">
            <a:spLocks noGrp="1"/>
          </p:cNvSpPr>
          <p:nvPr>
            <p:ph type="title" idx="4294967295"/>
          </p:nvPr>
        </p:nvSpPr>
        <p:spPr>
          <a:xfrm>
            <a:off x="6350000" y="2378055"/>
            <a:ext cx="2603400" cy="33786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5400"/>
              <a:buFont typeface="Calibri"/>
              <a:buNone/>
            </a:pPr>
            <a:r>
              <a:rPr lang="en-US" sz="2800" b="1" dirty="0"/>
              <a:t>ART</a:t>
            </a:r>
            <a:r>
              <a:rPr lang="en-US" sz="2800" dirty="0"/>
              <a:t> </a:t>
            </a:r>
            <a:r>
              <a:rPr lang="en-US" sz="2400" dirty="0"/>
              <a:t>IS OUR STRATEGY</a:t>
            </a:r>
            <a:br>
              <a:rPr lang="en-US" sz="2400" dirty="0"/>
            </a:br>
            <a:r>
              <a:rPr lang="en-US" sz="2400" dirty="0"/>
              <a:t>TO OPEN HEARTS, AND TO EXPRESS AND GIVE </a:t>
            </a:r>
            <a:r>
              <a:rPr lang="en-US" sz="2400" b="1" dirty="0"/>
              <a:t>LOVE.</a:t>
            </a:r>
            <a:endParaRPr sz="2400" dirty="0"/>
          </a:p>
        </p:txBody>
      </p:sp>
      <p:sp>
        <p:nvSpPr>
          <p:cNvPr id="462" name="Google Shape;462;p49"/>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3" name="Google Shape;463;p49" descr="LOVEconquers2.jpg"/>
          <p:cNvPicPr preferRelativeResize="0"/>
          <p:nvPr/>
        </p:nvPicPr>
        <p:blipFill rotWithShape="1">
          <a:blip r:embed="rId3">
            <a:alphaModFix/>
          </a:blip>
          <a:srcRect/>
          <a:stretch/>
        </p:blipFill>
        <p:spPr>
          <a:xfrm>
            <a:off x="0" y="0"/>
            <a:ext cx="6220664" cy="6246824"/>
          </a:xfrm>
          <a:prstGeom prst="rect">
            <a:avLst/>
          </a:prstGeom>
          <a:noFill/>
          <a:ln>
            <a:noFill/>
          </a:ln>
        </p:spPr>
      </p:pic>
      <p:sp>
        <p:nvSpPr>
          <p:cNvPr id="464" name="Google Shape;464;p4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465" name="Google Shape;465;p49"/>
          <p:cNvSpPr txBox="1"/>
          <p:nvPr/>
        </p:nvSpPr>
        <p:spPr>
          <a:xfrm>
            <a:off x="6350000" y="226117"/>
            <a:ext cx="26034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3. THIRD PILLAR:  The POWER OF ART TO REPAIR AND HEAL</a:t>
            </a:r>
            <a:endParaRPr sz="1400" b="0" i="0" u="none" strike="noStrike" cap="none">
              <a:solidFill>
                <a:srgbClr val="000000"/>
              </a:solidFill>
              <a:latin typeface="Arial"/>
              <a:ea typeface="Arial"/>
              <a:cs typeface="Arial"/>
              <a:sym typeface="Arial"/>
            </a:endParaRPr>
          </a:p>
        </p:txBody>
      </p:sp>
      <p:pic>
        <p:nvPicPr>
          <p:cNvPr id="8" name="Picture 7" descr="A red heart with black letters&#10;&#10;Description automatically generated">
            <a:extLst>
              <a:ext uri="{FF2B5EF4-FFF2-40B4-BE49-F238E27FC236}">
                <a16:creationId xmlns:a16="http://schemas.microsoft.com/office/drawing/2014/main" id="{A6A0227F-AFEE-2649-8F53-CA05E3B91B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70"/>
        <p:cNvGrpSpPr/>
        <p:nvPr/>
      </p:nvGrpSpPr>
      <p:grpSpPr>
        <a:xfrm>
          <a:off x="0" y="0"/>
          <a:ext cx="0" cy="0"/>
          <a:chOff x="0" y="0"/>
          <a:chExt cx="0" cy="0"/>
        </a:xfrm>
      </p:grpSpPr>
      <p:sp>
        <p:nvSpPr>
          <p:cNvPr id="471" name="Google Shape;471;p50"/>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72" name="Google Shape;472;p50" descr="Keller Central - Gandhi_crop copy.jpg"/>
          <p:cNvPicPr preferRelativeResize="0"/>
          <p:nvPr/>
        </p:nvPicPr>
        <p:blipFill rotWithShape="1">
          <a:blip r:embed="rId3">
            <a:alphaModFix/>
          </a:blip>
          <a:srcRect/>
          <a:stretch/>
        </p:blipFill>
        <p:spPr>
          <a:xfrm>
            <a:off x="1966539" y="0"/>
            <a:ext cx="1840279" cy="1840279"/>
          </a:xfrm>
          <a:prstGeom prst="rect">
            <a:avLst/>
          </a:prstGeom>
          <a:noFill/>
          <a:ln>
            <a:noFill/>
          </a:ln>
        </p:spPr>
      </p:pic>
      <p:pic>
        <p:nvPicPr>
          <p:cNvPr id="473" name="Google Shape;473;p50" descr="Keller Central_crop .jpg"/>
          <p:cNvPicPr preferRelativeResize="0"/>
          <p:nvPr/>
        </p:nvPicPr>
        <p:blipFill rotWithShape="1">
          <a:blip r:embed="rId4">
            <a:alphaModFix/>
          </a:blip>
          <a:srcRect/>
          <a:stretch/>
        </p:blipFill>
        <p:spPr>
          <a:xfrm>
            <a:off x="3806818" y="0"/>
            <a:ext cx="1837564" cy="1840279"/>
          </a:xfrm>
          <a:prstGeom prst="rect">
            <a:avLst/>
          </a:prstGeom>
          <a:noFill/>
          <a:ln>
            <a:noFill/>
          </a:ln>
        </p:spPr>
      </p:pic>
      <p:pic>
        <p:nvPicPr>
          <p:cNvPr id="474" name="Google Shape;474;p50" descr="KellerWillisLaneElem_117DSCF2257kb copy.jpg"/>
          <p:cNvPicPr preferRelativeResize="0"/>
          <p:nvPr/>
        </p:nvPicPr>
        <p:blipFill rotWithShape="1">
          <a:blip r:embed="rId5">
            <a:alphaModFix/>
          </a:blip>
          <a:srcRect/>
          <a:stretch/>
        </p:blipFill>
        <p:spPr>
          <a:xfrm>
            <a:off x="7280767" y="0"/>
            <a:ext cx="1904944" cy="1900900"/>
          </a:xfrm>
          <a:prstGeom prst="rect">
            <a:avLst/>
          </a:prstGeom>
          <a:noFill/>
          <a:ln>
            <a:noFill/>
          </a:ln>
        </p:spPr>
      </p:pic>
      <p:pic>
        <p:nvPicPr>
          <p:cNvPr id="475" name="Google Shape;475;p50" descr="Lindsley Park_43DSCF2558.jpg"/>
          <p:cNvPicPr preferRelativeResize="0"/>
          <p:nvPr/>
        </p:nvPicPr>
        <p:blipFill rotWithShape="1">
          <a:blip r:embed="rId6">
            <a:alphaModFix/>
          </a:blip>
          <a:srcRect/>
          <a:stretch/>
        </p:blipFill>
        <p:spPr>
          <a:xfrm>
            <a:off x="-14388" y="1840278"/>
            <a:ext cx="1980927" cy="1993533"/>
          </a:xfrm>
          <a:prstGeom prst="rect">
            <a:avLst/>
          </a:prstGeom>
          <a:noFill/>
          <a:ln>
            <a:noFill/>
          </a:ln>
        </p:spPr>
      </p:pic>
      <p:pic>
        <p:nvPicPr>
          <p:cNvPr id="476" name="Google Shape;476;p50" descr="Special Reserve_98DSCF2350kb.jpg"/>
          <p:cNvPicPr preferRelativeResize="0"/>
          <p:nvPr/>
        </p:nvPicPr>
        <p:blipFill rotWithShape="1">
          <a:blip r:embed="rId7">
            <a:alphaModFix/>
          </a:blip>
          <a:srcRect/>
          <a:stretch/>
        </p:blipFill>
        <p:spPr>
          <a:xfrm>
            <a:off x="4777264" y="1839173"/>
            <a:ext cx="1981520" cy="1973114"/>
          </a:xfrm>
          <a:prstGeom prst="rect">
            <a:avLst/>
          </a:prstGeom>
          <a:noFill/>
          <a:ln>
            <a:noFill/>
          </a:ln>
        </p:spPr>
      </p:pic>
      <p:pic>
        <p:nvPicPr>
          <p:cNvPr id="477" name="Google Shape;477;p50" descr="Keller High School Austin Johnsoncrop copy.jpg"/>
          <p:cNvPicPr preferRelativeResize="0"/>
          <p:nvPr/>
        </p:nvPicPr>
        <p:blipFill rotWithShape="1">
          <a:blip r:embed="rId8">
            <a:alphaModFix/>
          </a:blip>
          <a:srcRect/>
          <a:stretch/>
        </p:blipFill>
        <p:spPr>
          <a:xfrm>
            <a:off x="6758784" y="1840279"/>
            <a:ext cx="2385215" cy="2379047"/>
          </a:xfrm>
          <a:prstGeom prst="rect">
            <a:avLst/>
          </a:prstGeom>
          <a:noFill/>
          <a:ln>
            <a:noFill/>
          </a:ln>
        </p:spPr>
      </p:pic>
      <p:pic>
        <p:nvPicPr>
          <p:cNvPr id="478" name="Google Shape;478;p50" descr="Conquers allIMG_1790.jpg"/>
          <p:cNvPicPr preferRelativeResize="0"/>
          <p:nvPr/>
        </p:nvPicPr>
        <p:blipFill rotWithShape="1">
          <a:blip r:embed="rId9">
            <a:alphaModFix/>
          </a:blip>
          <a:srcRect/>
          <a:stretch/>
        </p:blipFill>
        <p:spPr>
          <a:xfrm>
            <a:off x="5567831" y="-1913"/>
            <a:ext cx="1828866" cy="1841085"/>
          </a:xfrm>
          <a:prstGeom prst="rect">
            <a:avLst/>
          </a:prstGeom>
          <a:noFill/>
          <a:ln>
            <a:noFill/>
          </a:ln>
        </p:spPr>
      </p:pic>
      <p:sp>
        <p:nvSpPr>
          <p:cNvPr id="479" name="Google Shape;479;p50"/>
          <p:cNvSpPr txBox="1"/>
          <p:nvPr/>
        </p:nvSpPr>
        <p:spPr>
          <a:xfrm>
            <a:off x="258425" y="4586415"/>
            <a:ext cx="8673303" cy="127033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26"/>
              <a:buFont typeface="Calibri"/>
              <a:buNone/>
            </a:pPr>
            <a:r>
              <a:rPr lang="en-US" sz="2400" b="0" i="0" u="none" strike="noStrike" cap="none" dirty="0">
                <a:solidFill>
                  <a:srgbClr val="FFFFFF"/>
                </a:solidFill>
                <a:latin typeface="Calibri"/>
                <a:ea typeface="Calibri"/>
                <a:cs typeface="Calibri"/>
                <a:sym typeface="Calibri"/>
              </a:rPr>
              <a:t>How can we – as artists - work together and </a:t>
            </a:r>
            <a:r>
              <a:rPr lang="en-US" sz="2400" dirty="0">
                <a:solidFill>
                  <a:srgbClr val="FFFFFF"/>
                </a:solidFill>
                <a:latin typeface="Calibri"/>
                <a:ea typeface="Calibri"/>
                <a:cs typeface="Calibri"/>
                <a:sym typeface="Calibri"/>
              </a:rPr>
              <a:t>do even more </a:t>
            </a:r>
            <a:r>
              <a:rPr lang="en-US" sz="2400" b="0" i="0" u="none" strike="noStrike" cap="none" dirty="0">
                <a:solidFill>
                  <a:srgbClr val="FFFFFF"/>
                </a:solidFill>
                <a:latin typeface="Calibri"/>
                <a:ea typeface="Calibri"/>
                <a:cs typeface="Calibri"/>
                <a:sym typeface="Calibri"/>
              </a:rPr>
              <a:t>to build </a:t>
            </a:r>
            <a:r>
              <a:rPr lang="en-US" sz="2400" dirty="0">
                <a:solidFill>
                  <a:srgbClr val="FFFFFF"/>
                </a:solidFill>
                <a:latin typeface="Calibri"/>
                <a:ea typeface="Calibri"/>
                <a:cs typeface="Calibri"/>
                <a:sym typeface="Calibri"/>
              </a:rPr>
              <a:t>our </a:t>
            </a:r>
            <a:r>
              <a:rPr lang="en-US" sz="2400" b="0" i="0" u="none" strike="noStrike" cap="none" dirty="0">
                <a:solidFill>
                  <a:srgbClr val="FFFFFF"/>
                </a:solidFill>
                <a:latin typeface="Calibri"/>
                <a:ea typeface="Calibri"/>
                <a:cs typeface="Calibri"/>
                <a:sym typeface="Calibri"/>
              </a:rPr>
              <a:t>community and a world that shows more LOVE?</a:t>
            </a:r>
            <a:endParaRPr sz="2400" b="0" i="0" u="none" strike="noStrike" cap="none" dirty="0">
              <a:solidFill>
                <a:srgbClr val="000000"/>
              </a:solidFill>
              <a:latin typeface="Calibri"/>
              <a:ea typeface="Calibri"/>
              <a:cs typeface="Calibri"/>
              <a:sym typeface="Calibri"/>
            </a:endParaRPr>
          </a:p>
        </p:txBody>
      </p:sp>
      <p:sp>
        <p:nvSpPr>
          <p:cNvPr id="480" name="Google Shape;480;p50"/>
          <p:cNvSpPr txBox="1"/>
          <p:nvPr/>
        </p:nvSpPr>
        <p:spPr>
          <a:xfrm>
            <a:off x="2096057" y="6365085"/>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481" name="Google Shape;481;p50"/>
          <p:cNvPicPr preferRelativeResize="0"/>
          <p:nvPr/>
        </p:nvPicPr>
        <p:blipFill rotWithShape="1">
          <a:blip r:embed="rId10">
            <a:alphaModFix/>
          </a:blip>
          <a:srcRect/>
          <a:stretch/>
        </p:blipFill>
        <p:spPr>
          <a:xfrm>
            <a:off x="-14400" y="-37400"/>
            <a:ext cx="1981499" cy="1900901"/>
          </a:xfrm>
          <a:prstGeom prst="rect">
            <a:avLst/>
          </a:prstGeom>
          <a:noFill/>
          <a:ln>
            <a:noFill/>
          </a:ln>
        </p:spPr>
      </p:pic>
      <p:pic>
        <p:nvPicPr>
          <p:cNvPr id="482" name="Google Shape;482;p50"/>
          <p:cNvPicPr preferRelativeResize="0"/>
          <p:nvPr/>
        </p:nvPicPr>
        <p:blipFill rotWithShape="1">
          <a:blip r:embed="rId11">
            <a:alphaModFix/>
          </a:blip>
          <a:srcRect/>
          <a:stretch/>
        </p:blipFill>
        <p:spPr>
          <a:xfrm>
            <a:off x="1966550" y="1838011"/>
            <a:ext cx="2810727" cy="2842411"/>
          </a:xfrm>
          <a:prstGeom prst="rect">
            <a:avLst/>
          </a:prstGeom>
          <a:noFill/>
          <a:ln>
            <a:noFill/>
          </a:ln>
        </p:spPr>
      </p:pic>
      <p:pic>
        <p:nvPicPr>
          <p:cNvPr id="15" name="Picture 14" descr="A red heart with black letters&#10;&#10;Description automatically generated">
            <a:extLst>
              <a:ext uri="{FF2B5EF4-FFF2-40B4-BE49-F238E27FC236}">
                <a16:creationId xmlns:a16="http://schemas.microsoft.com/office/drawing/2014/main" id="{0F18DCFD-7AEB-C040-B926-CE0A3F7FCDE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8"/>
                                        </p:tgtEl>
                                        <p:attrNameLst>
                                          <p:attrName>style.visibility</p:attrName>
                                        </p:attrNameLst>
                                      </p:cBhvr>
                                      <p:to>
                                        <p:strVal val="visible"/>
                                      </p:to>
                                    </p:set>
                                    <p:anim calcmode="lin" valueType="num">
                                      <p:cBhvr additive="base">
                                        <p:cTn id="7" dur="1000"/>
                                        <p:tgtEl>
                                          <p:spTgt spid="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87"/>
        <p:cNvGrpSpPr/>
        <p:nvPr/>
      </p:nvGrpSpPr>
      <p:grpSpPr>
        <a:xfrm>
          <a:off x="0" y="0"/>
          <a:ext cx="0" cy="0"/>
          <a:chOff x="0" y="0"/>
          <a:chExt cx="0" cy="0"/>
        </a:xfrm>
      </p:grpSpPr>
      <p:sp>
        <p:nvSpPr>
          <p:cNvPr id="488" name="Google Shape;488;p51"/>
          <p:cNvSpPr txBox="1">
            <a:spLocks noGrp="1"/>
          </p:cNvSpPr>
          <p:nvPr>
            <p:ph type="title" idx="4294967295"/>
          </p:nvPr>
        </p:nvSpPr>
        <p:spPr>
          <a:xfrm>
            <a:off x="4658703" y="1369670"/>
            <a:ext cx="4320197" cy="4271059"/>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6000"/>
              <a:buNone/>
            </a:pPr>
            <a:r>
              <a:rPr lang="en-US" sz="2400" b="1">
                <a:solidFill>
                  <a:srgbClr val="FFFF00"/>
                </a:solidFill>
              </a:rPr>
              <a:t>Frederick Douglass plants the seed of how we can begin to think about using art to act and channel our powers:</a:t>
            </a:r>
            <a:br>
              <a:rPr lang="en-US" sz="2400" b="1">
                <a:solidFill>
                  <a:schemeClr val="lt1"/>
                </a:solidFill>
              </a:rPr>
            </a:br>
            <a:br>
              <a:rPr lang="en-US" sz="2400" b="1">
                <a:solidFill>
                  <a:schemeClr val="lt1"/>
                </a:solidFill>
              </a:rPr>
            </a:br>
            <a:r>
              <a:rPr lang="en-US" sz="2200" b="1">
                <a:solidFill>
                  <a:schemeClr val="lt1"/>
                </a:solidFill>
              </a:rPr>
              <a:t>“Poets, prophets and reformers are all picture makers—and this ability is the secret of their power and of their achievements. They see what ought to be by the reflection of what is, and endeavor to remove the contradiction.” </a:t>
            </a:r>
            <a:br>
              <a:rPr lang="en-US" sz="2200">
                <a:solidFill>
                  <a:schemeClr val="lt1"/>
                </a:solidFill>
              </a:rPr>
            </a:br>
            <a:r>
              <a:rPr lang="en-US" sz="2200" i="1">
                <a:solidFill>
                  <a:schemeClr val="lt1"/>
                </a:solidFill>
              </a:rPr>
              <a:t>— Frederick Douglass (1817-1895), abolitionist, orator, newspaper publisher, from his Lecture on Pictures, delivered in 1861</a:t>
            </a:r>
            <a:br>
              <a:rPr lang="en-US" sz="2400">
                <a:solidFill>
                  <a:schemeClr val="lt1"/>
                </a:solidFill>
              </a:rPr>
            </a:br>
            <a:r>
              <a:rPr lang="en-US" sz="2400">
                <a:solidFill>
                  <a:schemeClr val="lt1"/>
                </a:solidFill>
              </a:rPr>
              <a:t> </a:t>
            </a:r>
            <a:br>
              <a:rPr lang="en-US" sz="2400">
                <a:solidFill>
                  <a:schemeClr val="lt1"/>
                </a:solidFill>
              </a:rPr>
            </a:br>
            <a:endParaRPr sz="2400" b="1">
              <a:solidFill>
                <a:schemeClr val="lt1"/>
              </a:solidFill>
            </a:endParaRPr>
          </a:p>
        </p:txBody>
      </p:sp>
      <p:sp>
        <p:nvSpPr>
          <p:cNvPr id="489" name="Google Shape;489;p51"/>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p51"/>
          <p:cNvSpPr txBox="1"/>
          <p:nvPr/>
        </p:nvSpPr>
        <p:spPr>
          <a:xfrm>
            <a:off x="2096057" y="6363968"/>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492" name="Google Shape;492;p51" descr="A person in a suit&#10;&#10;Description automatically generated with low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11118"/>
            <a:ext cx="4482748" cy="5228171"/>
          </a:xfrm>
          <a:prstGeom prst="rect">
            <a:avLst/>
          </a:prstGeom>
          <a:noFill/>
          <a:ln>
            <a:noFill/>
          </a:ln>
        </p:spPr>
      </p:pic>
      <p:pic>
        <p:nvPicPr>
          <p:cNvPr id="7" name="Picture 6" descr="A red heart with black letters&#10;&#10;Description automatically generated">
            <a:extLst>
              <a:ext uri="{FF2B5EF4-FFF2-40B4-BE49-F238E27FC236}">
                <a16:creationId xmlns:a16="http://schemas.microsoft.com/office/drawing/2014/main" id="{07EF99AA-E06F-B941-B5B0-0FBEF701CE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96"/>
        <p:cNvGrpSpPr/>
        <p:nvPr/>
      </p:nvGrpSpPr>
      <p:grpSpPr>
        <a:xfrm>
          <a:off x="0" y="0"/>
          <a:ext cx="0" cy="0"/>
          <a:chOff x="0" y="0"/>
          <a:chExt cx="0" cy="0"/>
        </a:xfrm>
      </p:grpSpPr>
      <p:sp>
        <p:nvSpPr>
          <p:cNvPr id="497" name="Google Shape;497;p52"/>
          <p:cNvSpPr txBox="1">
            <a:spLocks noGrp="1"/>
          </p:cNvSpPr>
          <p:nvPr>
            <p:ph type="title" idx="4294967295"/>
          </p:nvPr>
        </p:nvSpPr>
        <p:spPr>
          <a:xfrm>
            <a:off x="1178490" y="1169919"/>
            <a:ext cx="7296039" cy="3826624"/>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5700"/>
              <a:buFont typeface="Calibri"/>
              <a:buNone/>
            </a:pPr>
            <a:r>
              <a:rPr lang="en-US" dirty="0">
                <a:solidFill>
                  <a:srgbClr val="FFFFFF"/>
                </a:solidFill>
              </a:rPr>
              <a:t>Here are artists who inspire us</a:t>
            </a:r>
            <a:r>
              <a:rPr lang="en-US" b="0" i="0" u="none" strike="noStrike" cap="none" dirty="0">
                <a:solidFill>
                  <a:srgbClr val="FFFFFF"/>
                </a:solidFill>
                <a:latin typeface="Calibri"/>
                <a:ea typeface="Calibri"/>
                <a:cs typeface="Calibri"/>
                <a:sym typeface="Calibri"/>
              </a:rPr>
              <a:t>.</a:t>
            </a:r>
            <a:endParaRPr dirty="0"/>
          </a:p>
        </p:txBody>
      </p:sp>
      <p:sp>
        <p:nvSpPr>
          <p:cNvPr id="498" name="Google Shape;498;p52"/>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9" name="Google Shape;499;p5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6" name="Picture 5" descr="A red heart with black letters&#10;&#10;Description automatically generated">
            <a:extLst>
              <a:ext uri="{FF2B5EF4-FFF2-40B4-BE49-F238E27FC236}">
                <a16:creationId xmlns:a16="http://schemas.microsoft.com/office/drawing/2014/main" id="{C37CBBD2-C121-834C-9D65-B73202FFD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19"/>
          <p:cNvSpPr txBox="1"/>
          <p:nvPr/>
        </p:nvSpPr>
        <p:spPr>
          <a:xfrm>
            <a:off x="372604" y="3630607"/>
            <a:ext cx="8406900" cy="790451"/>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2000" b="0" i="0" u="none" strike="noStrike" cap="none" dirty="0">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dirty="0">
                <a:solidFill>
                  <a:schemeClr val="dk1"/>
                </a:solidFill>
                <a:latin typeface="Calibri"/>
                <a:ea typeface="Calibri"/>
                <a:cs typeface="Calibri"/>
                <a:sym typeface="Calibri"/>
              </a:rPr>
              <a:t>Brought to you by</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p:txBody>
      </p:sp>
      <p:sp>
        <p:nvSpPr>
          <p:cNvPr id="126" name="Google Shape;126;p1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close-up of a logo&#10;&#10;Description automatically generated">
            <a:extLst>
              <a:ext uri="{FF2B5EF4-FFF2-40B4-BE49-F238E27FC236}">
                <a16:creationId xmlns:a16="http://schemas.microsoft.com/office/drawing/2014/main" id="{A6E923D5-D40E-F545-9DE6-C7A1DAAB5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3085" y="613802"/>
            <a:ext cx="5003800" cy="3479800"/>
          </a:xfrm>
          <a:prstGeom prst="rect">
            <a:avLst/>
          </a:prstGeom>
        </p:spPr>
      </p:pic>
      <p:pic>
        <p:nvPicPr>
          <p:cNvPr id="5" name="Picture 4" descr="A red heart with black letters&#10;&#10;Description automatically generated">
            <a:extLst>
              <a:ext uri="{FF2B5EF4-FFF2-40B4-BE49-F238E27FC236}">
                <a16:creationId xmlns:a16="http://schemas.microsoft.com/office/drawing/2014/main" id="{7289E197-FE89-B244-A888-335D396D9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7" name="Picture 6" descr="A logo with white text&#10;&#10;Description automatically generated">
            <a:extLst>
              <a:ext uri="{FF2B5EF4-FFF2-40B4-BE49-F238E27FC236}">
                <a16:creationId xmlns:a16="http://schemas.microsoft.com/office/drawing/2014/main" id="{44CC7023-E00B-F044-82AB-48FDAA8579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065" y="4378694"/>
            <a:ext cx="7805870" cy="1453041"/>
          </a:xfrm>
          <a:prstGeom prst="rect">
            <a:avLst/>
          </a:prstGeom>
        </p:spPr>
      </p:pic>
      <p:sp>
        <p:nvSpPr>
          <p:cNvPr id="8" name="Google Shape;125;p19">
            <a:extLst>
              <a:ext uri="{FF2B5EF4-FFF2-40B4-BE49-F238E27FC236}">
                <a16:creationId xmlns:a16="http://schemas.microsoft.com/office/drawing/2014/main" id="{862D31B3-99E5-584D-AB87-553C08896AB3}"/>
              </a:ext>
            </a:extLst>
          </p:cNvPr>
          <p:cNvSpPr txBox="1"/>
          <p:nvPr/>
        </p:nvSpPr>
        <p:spPr>
          <a:xfrm>
            <a:off x="355312" y="-213344"/>
            <a:ext cx="8406900" cy="790451"/>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2000" b="0" i="0" u="none" strike="noStrike" cap="none" dirty="0">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US" sz="2000" b="0" i="0" u="none" strike="noStrike" cap="none" dirty="0">
                <a:solidFill>
                  <a:schemeClr val="dk1"/>
                </a:solidFill>
                <a:latin typeface="Calibri"/>
                <a:ea typeface="Calibri"/>
                <a:cs typeface="Calibri"/>
                <a:sym typeface="Calibri"/>
              </a:rPr>
              <a:t>Recognizing the love of place and people</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4"/>
        <p:cNvGrpSpPr/>
        <p:nvPr/>
      </p:nvGrpSpPr>
      <p:grpSpPr>
        <a:xfrm>
          <a:off x="0" y="0"/>
          <a:ext cx="0" cy="0"/>
          <a:chOff x="0" y="0"/>
          <a:chExt cx="0" cy="0"/>
        </a:xfrm>
      </p:grpSpPr>
      <p:pic>
        <p:nvPicPr>
          <p:cNvPr id="505" name="Google Shape;505;p53"/>
          <p:cNvPicPr preferRelativeResize="0"/>
          <p:nvPr/>
        </p:nvPicPr>
        <p:blipFill rotWithShape="1">
          <a:blip r:embed="rId3">
            <a:alphaModFix/>
          </a:blip>
          <a:srcRect/>
          <a:stretch/>
        </p:blipFill>
        <p:spPr>
          <a:xfrm>
            <a:off x="190500" y="2020325"/>
            <a:ext cx="2828348" cy="1884925"/>
          </a:xfrm>
          <a:prstGeom prst="rect">
            <a:avLst/>
          </a:prstGeom>
          <a:noFill/>
          <a:ln>
            <a:noFill/>
          </a:ln>
        </p:spPr>
      </p:pic>
      <p:sp>
        <p:nvSpPr>
          <p:cNvPr id="506" name="Google Shape;506;p53"/>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07" name="Google Shape;507;p53" descr="ai-wei-wei-no-one-3.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5599109"/>
          </a:xfrm>
          <a:prstGeom prst="rect">
            <a:avLst/>
          </a:prstGeom>
          <a:noFill/>
          <a:ln>
            <a:noFill/>
          </a:ln>
        </p:spPr>
      </p:pic>
      <p:sp>
        <p:nvSpPr>
          <p:cNvPr id="508" name="Google Shape;508;p53"/>
          <p:cNvSpPr txBox="1"/>
          <p:nvPr/>
        </p:nvSpPr>
        <p:spPr>
          <a:xfrm>
            <a:off x="3766843" y="3812638"/>
            <a:ext cx="5430974" cy="3723609"/>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2070"/>
              <a:buFont typeface="Calibri"/>
              <a:buNone/>
            </a:pPr>
            <a:r>
              <a:rPr lang="en-US" sz="2800" b="1" i="0" u="none" strike="noStrike" cap="none">
                <a:solidFill>
                  <a:srgbClr val="F3F3F3"/>
                </a:solidFill>
                <a:latin typeface="Calibri"/>
                <a:ea typeface="Calibri"/>
                <a:cs typeface="Calibri"/>
                <a:sym typeface="Calibri"/>
              </a:rPr>
              <a:t>“It is an artist’s duty to be a part </a:t>
            </a:r>
            <a:br>
              <a:rPr lang="en-US" sz="2800" b="1" i="0" u="none" strike="noStrike" cap="none">
                <a:solidFill>
                  <a:srgbClr val="F3F3F3"/>
                </a:solidFill>
                <a:latin typeface="Calibri"/>
                <a:ea typeface="Calibri"/>
                <a:cs typeface="Calibri"/>
                <a:sym typeface="Calibri"/>
              </a:rPr>
            </a:br>
            <a:r>
              <a:rPr lang="en-US" sz="2800" b="1" i="0" u="none" strike="noStrike" cap="none">
                <a:solidFill>
                  <a:srgbClr val="F3F3F3"/>
                </a:solidFill>
                <a:latin typeface="Calibri"/>
                <a:ea typeface="Calibri"/>
                <a:cs typeface="Calibri"/>
                <a:sym typeface="Calibri"/>
              </a:rPr>
              <a:t>of the social change and to create work that responds to the change.”</a:t>
            </a:r>
            <a:br>
              <a:rPr lang="en-US" sz="2800" b="0" i="0" u="none" strike="noStrike" cap="none">
                <a:solidFill>
                  <a:srgbClr val="F3F3F3"/>
                </a:solidFill>
                <a:latin typeface="Calibri"/>
                <a:ea typeface="Calibri"/>
                <a:cs typeface="Calibri"/>
                <a:sym typeface="Calibri"/>
              </a:rPr>
            </a:br>
            <a:r>
              <a:rPr lang="en-US" sz="2800" b="0" i="1" u="none" strike="noStrike" cap="none">
                <a:solidFill>
                  <a:srgbClr val="F3F3F3"/>
                </a:solidFill>
                <a:latin typeface="Calibri"/>
                <a:ea typeface="Calibri"/>
                <a:cs typeface="Calibri"/>
                <a:sym typeface="Calibri"/>
              </a:rPr>
              <a:t>— Ai Weiwei, artist </a:t>
            </a:r>
            <a:br>
              <a:rPr lang="en-US" sz="2400" b="1" i="0" u="none" strike="noStrike" cap="none">
                <a:solidFill>
                  <a:srgbClr val="F3F3F3"/>
                </a:solidFill>
                <a:latin typeface="Calibri"/>
                <a:ea typeface="Calibri"/>
                <a:cs typeface="Calibri"/>
                <a:sym typeface="Calibri"/>
              </a:rPr>
            </a:br>
            <a:endParaRPr sz="2400" b="0" i="0" u="none" strike="noStrike" cap="none">
              <a:solidFill>
                <a:srgbClr val="F3F3F3"/>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2070"/>
              <a:buFont typeface="Calibri"/>
              <a:buNone/>
            </a:pPr>
            <a:endParaRPr sz="2400" b="1" i="0" u="none" strike="noStrike" cap="none">
              <a:solidFill>
                <a:srgbClr val="F3F3F3"/>
              </a:solidFill>
              <a:latin typeface="Calibri"/>
              <a:ea typeface="Calibri"/>
              <a:cs typeface="Calibri"/>
              <a:sym typeface="Calibri"/>
            </a:endParaRPr>
          </a:p>
        </p:txBody>
      </p:sp>
      <p:sp>
        <p:nvSpPr>
          <p:cNvPr id="509" name="Google Shape;509;p5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510" name="Google Shape;510;p53"/>
          <p:cNvSpPr txBox="1"/>
          <p:nvPr/>
        </p:nvSpPr>
        <p:spPr>
          <a:xfrm>
            <a:off x="2921325" y="656950"/>
            <a:ext cx="62226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Ai Weiwei is a Chinese multi-media artist and political activist. </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He has become a symbol for human rights in China. </a:t>
            </a:r>
            <a:endParaRPr sz="1800" b="1" i="0" u="none" strike="noStrike" cap="none">
              <a:solidFill>
                <a:srgbClr val="000000"/>
              </a:solidFill>
              <a:latin typeface="Calibri"/>
              <a:ea typeface="Calibri"/>
              <a:cs typeface="Calibri"/>
              <a:sym typeface="Calibri"/>
            </a:endParaRPr>
          </a:p>
        </p:txBody>
      </p:sp>
      <p:pic>
        <p:nvPicPr>
          <p:cNvPr id="9" name="Picture 8" descr="A red heart with black letters&#10;&#10;Description automatically generated">
            <a:extLst>
              <a:ext uri="{FF2B5EF4-FFF2-40B4-BE49-F238E27FC236}">
                <a16:creationId xmlns:a16="http://schemas.microsoft.com/office/drawing/2014/main" id="{19C31B2B-AE01-7140-AD7A-68D2DA1DBB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54" descr="Image result for JAUNE QUICK TO SEE SMITH">
            <a:hlinkClick r:id="rId3"/>
          </p:cNvPr>
          <p:cNvPicPr preferRelativeResize="0"/>
          <p:nvPr/>
        </p:nvPicPr>
        <p:blipFill rotWithShape="1">
          <a:blip r:embed="rId4">
            <a:alphaModFix/>
          </a:blip>
          <a:srcRect/>
          <a:stretch/>
        </p:blipFill>
        <p:spPr>
          <a:xfrm>
            <a:off x="534745" y="1365859"/>
            <a:ext cx="8054095" cy="4711323"/>
          </a:xfrm>
          <a:prstGeom prst="rect">
            <a:avLst/>
          </a:prstGeom>
          <a:noFill/>
          <a:ln>
            <a:noFill/>
          </a:ln>
        </p:spPr>
      </p:pic>
      <p:sp>
        <p:nvSpPr>
          <p:cNvPr id="517" name="Google Shape;517;p54"/>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p5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519" name="Google Shape;519;p54"/>
          <p:cNvSpPr txBox="1"/>
          <p:nvPr/>
        </p:nvSpPr>
        <p:spPr>
          <a:xfrm>
            <a:off x="69150" y="-189750"/>
            <a:ext cx="8916000" cy="15555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4400"/>
              <a:buFont typeface="Calibri"/>
              <a:buNone/>
            </a:pP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400"/>
              <a:buFont typeface="Calibri"/>
              <a:buNone/>
            </a:pPr>
            <a:r>
              <a:rPr lang="en-US" sz="1800" b="1" i="0" u="none" strike="noStrike" cap="none">
                <a:solidFill>
                  <a:schemeClr val="dk1"/>
                </a:solidFill>
                <a:latin typeface="Calibri"/>
                <a:ea typeface="Calibri"/>
                <a:cs typeface="Calibri"/>
                <a:sym typeface="Calibri"/>
              </a:rPr>
              <a:t>JAUNE QUICK-TO-SEE-SMITH</a:t>
            </a:r>
            <a:r>
              <a:rPr lang="en-US" sz="1800" b="0" i="0" u="none" strike="noStrike" cap="none">
                <a:solidFill>
                  <a:schemeClr val="dk1"/>
                </a:solidFill>
                <a:latin typeface="Calibri"/>
                <a:ea typeface="Calibri"/>
                <a:cs typeface="Calibri"/>
                <a:sym typeface="Calibri"/>
              </a:rPr>
              <a:t>, (Confederated Salish and Kootenai Nation) “Trade (Gifts for Trading Land with White People)” 1992. She combines appropriated imagery from commercial slogans and signage, art history and personal narratives to create a visual language for her socio-political commentary. Her work draws from a Native worldview and comments on American Indian identity, histories of oppression, and environmental issues. </a:t>
            </a:r>
            <a:endParaRPr sz="1800" b="0" i="0" u="none" strike="noStrike" cap="none">
              <a:solidFill>
                <a:schemeClr val="dk1"/>
              </a:solidFill>
              <a:latin typeface="Calibri"/>
              <a:ea typeface="Calibri"/>
              <a:cs typeface="Calibri"/>
              <a:sym typeface="Calibri"/>
            </a:endParaRPr>
          </a:p>
        </p:txBody>
      </p:sp>
      <p:pic>
        <p:nvPicPr>
          <p:cNvPr id="520" name="Google Shape;520;p54"/>
          <p:cNvPicPr preferRelativeResize="0"/>
          <p:nvPr/>
        </p:nvPicPr>
        <p:blipFill rotWithShape="1">
          <a:blip r:embed="rId5">
            <a:alphaModFix/>
          </a:blip>
          <a:srcRect/>
          <a:stretch/>
        </p:blipFill>
        <p:spPr>
          <a:xfrm>
            <a:off x="7589670" y="2349646"/>
            <a:ext cx="1554330" cy="1480314"/>
          </a:xfrm>
          <a:prstGeom prst="rect">
            <a:avLst/>
          </a:prstGeom>
          <a:noFill/>
          <a:ln>
            <a:noFill/>
          </a:ln>
        </p:spPr>
      </p:pic>
      <p:pic>
        <p:nvPicPr>
          <p:cNvPr id="8" name="Picture 7" descr="A red heart with black letters&#10;&#10;Description automatically generated">
            <a:extLst>
              <a:ext uri="{FF2B5EF4-FFF2-40B4-BE49-F238E27FC236}">
                <a16:creationId xmlns:a16="http://schemas.microsoft.com/office/drawing/2014/main" id="{957443D2-C5DD-DD46-996C-5606F13BEB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5"/>
          <p:cNvSpPr txBox="1">
            <a:spLocks noGrp="1"/>
          </p:cNvSpPr>
          <p:nvPr>
            <p:ph type="title"/>
          </p:nvPr>
        </p:nvSpPr>
        <p:spPr>
          <a:xfrm>
            <a:off x="109800" y="75746"/>
            <a:ext cx="8974200" cy="15081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4400"/>
              <a:buNone/>
            </a:pPr>
            <a:endParaRPr sz="1900"/>
          </a:p>
          <a:p>
            <a:pPr marL="0" lvl="0" indent="0" algn="l" rtl="0">
              <a:lnSpc>
                <a:spcPct val="100000"/>
              </a:lnSpc>
              <a:spcBef>
                <a:spcPts val="0"/>
              </a:spcBef>
              <a:spcAft>
                <a:spcPts val="0"/>
              </a:spcAft>
              <a:buSzPts val="4400"/>
              <a:buNone/>
            </a:pPr>
            <a:r>
              <a:rPr lang="en-US" sz="1900" b="1"/>
              <a:t>ELIZABETH CATLETT,</a:t>
            </a:r>
            <a:r>
              <a:rPr lang="en-US" sz="1900"/>
              <a:t> (1915 - 2012), American and Mexican graphic artist and sculptor, is best known for her depictions of African American experience in the 20th century, giving voice to the enduring dignity and strength of Black women and men. She expanded the idea of what is “acceptable subject matter” in art by exploring the personal and political. </a:t>
            </a:r>
            <a:endParaRPr sz="1900"/>
          </a:p>
          <a:p>
            <a:pPr marL="0" lvl="0" indent="0" algn="l" rtl="0">
              <a:lnSpc>
                <a:spcPct val="100000"/>
              </a:lnSpc>
              <a:spcBef>
                <a:spcPts val="0"/>
              </a:spcBef>
              <a:spcAft>
                <a:spcPts val="0"/>
              </a:spcAft>
              <a:buSzPts val="4400"/>
              <a:buNone/>
            </a:pPr>
            <a:endParaRPr sz="2200"/>
          </a:p>
        </p:txBody>
      </p:sp>
      <p:pic>
        <p:nvPicPr>
          <p:cNvPr id="527" name="Google Shape;527;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180" y="1479070"/>
            <a:ext cx="4439730" cy="4779625"/>
          </a:xfrm>
          <a:prstGeom prst="rect">
            <a:avLst/>
          </a:prstGeom>
          <a:noFill/>
          <a:ln>
            <a:noFill/>
          </a:ln>
        </p:spPr>
      </p:pic>
      <p:sp>
        <p:nvSpPr>
          <p:cNvPr id="528" name="Google Shape;528;p55"/>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55"/>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531" name="Google Shape;531;p55" descr="Image result for Elizabeth Catlett">
            <a:hlinkClick r:id="rId4"/>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33609" y="1651322"/>
            <a:ext cx="4653892" cy="4595502"/>
          </a:xfrm>
          <a:prstGeom prst="rect">
            <a:avLst/>
          </a:prstGeom>
          <a:noFill/>
          <a:ln>
            <a:noFill/>
          </a:ln>
        </p:spPr>
      </p:pic>
      <p:pic>
        <p:nvPicPr>
          <p:cNvPr id="8" name="Picture 7" descr="A red heart with black letters&#10;&#10;Description automatically generated">
            <a:extLst>
              <a:ext uri="{FF2B5EF4-FFF2-40B4-BE49-F238E27FC236}">
                <a16:creationId xmlns:a16="http://schemas.microsoft.com/office/drawing/2014/main" id="{52D6AA87-F2C5-4B40-98A5-567B3607C7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5"/>
        <p:cNvGrpSpPr/>
        <p:nvPr/>
      </p:nvGrpSpPr>
      <p:grpSpPr>
        <a:xfrm>
          <a:off x="0" y="0"/>
          <a:ext cx="0" cy="0"/>
          <a:chOff x="0" y="0"/>
          <a:chExt cx="0" cy="0"/>
        </a:xfrm>
      </p:grpSpPr>
      <p:sp>
        <p:nvSpPr>
          <p:cNvPr id="536" name="Google Shape;536;p56"/>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p56"/>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538" name="Google Shape;538;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2469" y="0"/>
            <a:ext cx="2647176" cy="3675930"/>
          </a:xfrm>
          <a:prstGeom prst="rect">
            <a:avLst/>
          </a:prstGeom>
          <a:noFill/>
          <a:ln>
            <a:noFill/>
          </a:ln>
        </p:spPr>
      </p:pic>
      <p:sp>
        <p:nvSpPr>
          <p:cNvPr id="539" name="Google Shape;539;p56"/>
          <p:cNvSpPr/>
          <p:nvPr/>
        </p:nvSpPr>
        <p:spPr>
          <a:xfrm>
            <a:off x="684224" y="3502311"/>
            <a:ext cx="3355353" cy="2349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br>
              <a:rPr lang="en-US" sz="2400" b="0" i="0" u="none" strike="noStrike" cap="none">
                <a:solidFill>
                  <a:schemeClr val="lt1"/>
                </a:solidFill>
                <a:latin typeface="Calibri"/>
                <a:ea typeface="Calibri"/>
                <a:cs typeface="Calibri"/>
                <a:sym typeface="Calibri"/>
              </a:rPr>
            </a:br>
            <a:r>
              <a:rPr lang="en-US" sz="2400" b="1" i="0" u="none" strike="noStrike" cap="none">
                <a:solidFill>
                  <a:schemeClr val="lt1"/>
                </a:solidFill>
                <a:latin typeface="Calibri"/>
                <a:ea typeface="Calibri"/>
                <a:cs typeface="Calibri"/>
                <a:sym typeface="Calibri"/>
              </a:rPr>
              <a:t>KERRY JAMES MARSHALL</a:t>
            </a:r>
            <a:r>
              <a:rPr lang="en-US" sz="2400" b="0" i="0" u="none" strike="noStrike" cap="none">
                <a:solidFill>
                  <a:schemeClr val="lt1"/>
                </a:solidFill>
                <a:latin typeface="Calibri"/>
                <a:ea typeface="Calibri"/>
                <a:cs typeface="Calibri"/>
                <a:sym typeface="Calibri"/>
              </a:rPr>
              <a:t> explores issues of identity and African-American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history in his paintings.</a:t>
            </a:r>
            <a:endParaRPr sz="2400" b="0" i="0" u="none" strike="noStrike" cap="none">
              <a:solidFill>
                <a:schemeClr val="lt1"/>
              </a:solidFill>
              <a:latin typeface="Arial"/>
              <a:ea typeface="Arial"/>
              <a:cs typeface="Arial"/>
              <a:sym typeface="Arial"/>
            </a:endParaRPr>
          </a:p>
        </p:txBody>
      </p:sp>
      <p:pic>
        <p:nvPicPr>
          <p:cNvPr id="540" name="Google Shape;540;p56" descr="A picture containing shap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380" y="6025243"/>
            <a:ext cx="1818458" cy="727383"/>
          </a:xfrm>
          <a:prstGeom prst="rect">
            <a:avLst/>
          </a:prstGeom>
          <a:noFill/>
          <a:ln>
            <a:noFill/>
          </a:ln>
        </p:spPr>
      </p:pic>
      <p:pic>
        <p:nvPicPr>
          <p:cNvPr id="541" name="Google Shape;541;p5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727806" y="723340"/>
            <a:ext cx="5416194" cy="482631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5"/>
        <p:cNvGrpSpPr/>
        <p:nvPr/>
      </p:nvGrpSpPr>
      <p:grpSpPr>
        <a:xfrm>
          <a:off x="0" y="0"/>
          <a:ext cx="0" cy="0"/>
          <a:chOff x="0" y="0"/>
          <a:chExt cx="0" cy="0"/>
        </a:xfrm>
      </p:grpSpPr>
      <p:sp>
        <p:nvSpPr>
          <p:cNvPr id="546" name="Google Shape;546;p57"/>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7" name="Google Shape;547;p57"/>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548" name="Google Shape;548;p57" descr="image007"/>
          <p:cNvPicPr preferRelativeResize="0"/>
          <p:nvPr/>
        </p:nvPicPr>
        <p:blipFill rotWithShape="1">
          <a:blip r:embed="rId3">
            <a:alphaModFix/>
          </a:blip>
          <a:srcRect/>
          <a:stretch/>
        </p:blipFill>
        <p:spPr>
          <a:xfrm>
            <a:off x="2534703" y="391886"/>
            <a:ext cx="6609297" cy="5370739"/>
          </a:xfrm>
          <a:prstGeom prst="rect">
            <a:avLst/>
          </a:prstGeom>
          <a:noFill/>
          <a:ln>
            <a:noFill/>
          </a:ln>
        </p:spPr>
      </p:pic>
      <p:sp>
        <p:nvSpPr>
          <p:cNvPr id="549" name="Google Shape;549;p57"/>
          <p:cNvSpPr txBox="1"/>
          <p:nvPr/>
        </p:nvSpPr>
        <p:spPr>
          <a:xfrm>
            <a:off x="322170" y="404527"/>
            <a:ext cx="1996500" cy="526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CORITA</a:t>
            </a:r>
            <a:r>
              <a:rPr lang="en-US" sz="2400" b="0" i="0" u="none" strike="noStrike" cap="none">
                <a:solidFill>
                  <a:schemeClr val="lt1"/>
                </a:solidFill>
                <a:latin typeface="Calibri"/>
                <a:ea typeface="Calibri"/>
                <a:cs typeface="Calibri"/>
                <a:sym typeface="Calibri"/>
              </a:rPr>
              <a:t> (1918-1986) was an artist, educator and advocate for social justice who used pop art imagery, poetry and cultural quotes to create messages of hope.</a:t>
            </a:r>
            <a:endParaRPr sz="2400" b="0" i="0" u="none" strike="noStrike" cap="none">
              <a:solidFill>
                <a:schemeClr val="lt1"/>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D6726DB9-FD8D-0D46-ACB5-76254CF191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4"/>
        <p:cNvGrpSpPr/>
        <p:nvPr/>
      </p:nvGrpSpPr>
      <p:grpSpPr>
        <a:xfrm>
          <a:off x="0" y="0"/>
          <a:ext cx="0" cy="0"/>
          <a:chOff x="0" y="0"/>
          <a:chExt cx="0" cy="0"/>
        </a:xfrm>
      </p:grpSpPr>
      <p:sp>
        <p:nvSpPr>
          <p:cNvPr id="555" name="Google Shape;555;p58"/>
          <p:cNvSpPr txBox="1">
            <a:spLocks noGrp="1"/>
          </p:cNvSpPr>
          <p:nvPr>
            <p:ph type="title" idx="4294967295"/>
          </p:nvPr>
        </p:nvSpPr>
        <p:spPr>
          <a:xfrm>
            <a:off x="102724" y="177599"/>
            <a:ext cx="9158399" cy="768627"/>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4400"/>
              <a:buNone/>
            </a:pPr>
            <a:br>
              <a:rPr lang="en-US" sz="2200">
                <a:solidFill>
                  <a:schemeClr val="lt1"/>
                </a:solidFill>
                <a:latin typeface="Calibri"/>
                <a:ea typeface="Calibri"/>
                <a:cs typeface="Calibri"/>
                <a:sym typeface="Calibri"/>
              </a:rPr>
            </a:br>
            <a:r>
              <a:rPr lang="en-US" sz="2200" b="1">
                <a:solidFill>
                  <a:schemeClr val="lt1"/>
                </a:solidFill>
                <a:latin typeface="Calibri"/>
                <a:ea typeface="Calibri"/>
                <a:cs typeface="Calibri"/>
                <a:sym typeface="Calibri"/>
              </a:rPr>
              <a:t>SHEPARD FAIREY</a:t>
            </a:r>
            <a:r>
              <a:rPr lang="en-US" sz="2200">
                <a:solidFill>
                  <a:schemeClr val="lt1"/>
                </a:solidFill>
                <a:latin typeface="Calibri"/>
                <a:ea typeface="Calibri"/>
                <a:cs typeface="Calibri"/>
                <a:sym typeface="Calibri"/>
              </a:rPr>
              <a:t>, “We the People” 2017. Posters </a:t>
            </a:r>
            <a:r>
              <a:rPr lang="en-US" sz="2200">
                <a:solidFill>
                  <a:schemeClr val="lt1"/>
                </a:solidFill>
              </a:rPr>
              <a:t>created highlighting Black, Muslim and Latina women for the 2017 inauguration and women’s march.</a:t>
            </a:r>
            <a:br>
              <a:rPr lang="en-US" sz="2200">
                <a:solidFill>
                  <a:schemeClr val="lt1"/>
                </a:solidFill>
                <a:latin typeface="Calibri"/>
                <a:ea typeface="Calibri"/>
                <a:cs typeface="Calibri"/>
                <a:sym typeface="Calibri"/>
              </a:rPr>
            </a:br>
            <a:endParaRPr sz="2200">
              <a:solidFill>
                <a:schemeClr val="lt1"/>
              </a:solidFill>
              <a:latin typeface="Calibri"/>
              <a:ea typeface="Calibri"/>
              <a:cs typeface="Calibri"/>
              <a:sym typeface="Calibri"/>
            </a:endParaRPr>
          </a:p>
        </p:txBody>
      </p:sp>
      <p:pic>
        <p:nvPicPr>
          <p:cNvPr id="556" name="Google Shape;556;p58" descr="http://cdn8.openculture.com/wp-content/uploads/2017/01/fairey-trump-photos.jpg"/>
          <p:cNvPicPr preferRelativeResize="0"/>
          <p:nvPr/>
        </p:nvPicPr>
        <p:blipFill rotWithShape="1">
          <a:blip r:embed="rId3">
            <a:alphaModFix/>
          </a:blip>
          <a:srcRect/>
          <a:stretch/>
        </p:blipFill>
        <p:spPr>
          <a:xfrm>
            <a:off x="-7200" y="947803"/>
            <a:ext cx="9144000" cy="5106525"/>
          </a:xfrm>
          <a:prstGeom prst="rect">
            <a:avLst/>
          </a:prstGeom>
          <a:noFill/>
          <a:ln>
            <a:noFill/>
          </a:ln>
        </p:spPr>
      </p:pic>
      <p:sp>
        <p:nvSpPr>
          <p:cNvPr id="557" name="Google Shape;557;p58"/>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8" name="Google Shape;558;p58"/>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F7FFC99E-E346-3343-89F7-2E99BAC0FA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9"/>
          <p:cNvSpPr txBox="1"/>
          <p:nvPr/>
        </p:nvSpPr>
        <p:spPr>
          <a:xfrm>
            <a:off x="5094672" y="198150"/>
            <a:ext cx="3641400" cy="299848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700"/>
              <a:buFont typeface="Arial"/>
              <a:buNone/>
            </a:pPr>
            <a:r>
              <a:rPr lang="en-US" sz="2700" b="1" i="0" u="none" strike="noStrike" cap="none">
                <a:solidFill>
                  <a:schemeClr val="dk1"/>
                </a:solidFill>
                <a:latin typeface="Calibri"/>
                <a:ea typeface="Calibri"/>
                <a:cs typeface="Calibri"/>
                <a:sym typeface="Calibri"/>
              </a:rPr>
              <a:t>YOLANDA LOPEZ, </a:t>
            </a:r>
            <a:r>
              <a:rPr lang="en-US" sz="2200" b="0" i="0" u="none" strike="noStrike" cap="none">
                <a:solidFill>
                  <a:schemeClr val="dk1"/>
                </a:solidFill>
                <a:latin typeface="Calibri"/>
                <a:ea typeface="Calibri"/>
                <a:cs typeface="Calibri"/>
                <a:sym typeface="Calibri"/>
              </a:rPr>
              <a:t>“Portrait of the Artist as the Virgin of Guadalupe” 1978.</a:t>
            </a:r>
            <a:endParaRPr sz="22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Lopez explores and reimagines representations of women within Chicano/a/x culture and society at large.</a:t>
            </a:r>
            <a:endParaRPr sz="2200" b="0" i="0" u="none" strike="noStrike" cap="none">
              <a:solidFill>
                <a:schemeClr val="dk1"/>
              </a:solidFill>
              <a:latin typeface="Calibri"/>
              <a:ea typeface="Calibri"/>
              <a:cs typeface="Calibri"/>
              <a:sym typeface="Calibri"/>
            </a:endParaRPr>
          </a:p>
        </p:txBody>
      </p:sp>
      <p:pic>
        <p:nvPicPr>
          <p:cNvPr id="565" name="Google Shape;565;p59"/>
          <p:cNvPicPr preferRelativeResize="0"/>
          <p:nvPr/>
        </p:nvPicPr>
        <p:blipFill rotWithShape="1">
          <a:blip r:embed="rId3">
            <a:alphaModFix/>
          </a:blip>
          <a:srcRect/>
          <a:stretch/>
        </p:blipFill>
        <p:spPr>
          <a:xfrm>
            <a:off x="0" y="0"/>
            <a:ext cx="4854222" cy="6553200"/>
          </a:xfrm>
          <a:prstGeom prst="rect">
            <a:avLst/>
          </a:prstGeom>
          <a:noFill/>
          <a:ln>
            <a:noFill/>
          </a:ln>
        </p:spPr>
      </p:pic>
      <p:pic>
        <p:nvPicPr>
          <p:cNvPr id="566" name="Google Shape;566;p59"/>
          <p:cNvPicPr preferRelativeResize="0"/>
          <p:nvPr/>
        </p:nvPicPr>
        <p:blipFill rotWithShape="1">
          <a:blip r:embed="rId4">
            <a:alphaModFix/>
          </a:blip>
          <a:srcRect/>
          <a:stretch/>
        </p:blipFill>
        <p:spPr>
          <a:xfrm>
            <a:off x="4946222" y="3196632"/>
            <a:ext cx="4052506" cy="2946393"/>
          </a:xfrm>
          <a:prstGeom prst="rect">
            <a:avLst/>
          </a:prstGeom>
          <a:noFill/>
          <a:ln>
            <a:noFill/>
          </a:ln>
        </p:spPr>
      </p:pic>
      <p:sp>
        <p:nvSpPr>
          <p:cNvPr id="567" name="Google Shape;567;p59"/>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33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8" name="Google Shape;568;p5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 name="Picture 7" descr="A red heart with black letters&#10;&#10;Description automatically generated">
            <a:extLst>
              <a:ext uri="{FF2B5EF4-FFF2-40B4-BE49-F238E27FC236}">
                <a16:creationId xmlns:a16="http://schemas.microsoft.com/office/drawing/2014/main" id="{0B5F9CC2-4E02-7040-B2C1-0E2E6782D8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73"/>
        <p:cNvGrpSpPr/>
        <p:nvPr/>
      </p:nvGrpSpPr>
      <p:grpSpPr>
        <a:xfrm>
          <a:off x="0" y="0"/>
          <a:ext cx="0" cy="0"/>
          <a:chOff x="0" y="0"/>
          <a:chExt cx="0" cy="0"/>
        </a:xfrm>
      </p:grpSpPr>
      <p:sp>
        <p:nvSpPr>
          <p:cNvPr id="574" name="Google Shape;574;p60"/>
          <p:cNvSpPr txBox="1"/>
          <p:nvPr/>
        </p:nvSpPr>
        <p:spPr>
          <a:xfrm>
            <a:off x="364496" y="488010"/>
            <a:ext cx="8805795" cy="6653528"/>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GUERILLA GIRLS </a:t>
            </a:r>
            <a:r>
              <a:rPr lang="en-US" sz="2400" b="0" i="0" u="none" strike="noStrike" cap="none">
                <a:solidFill>
                  <a:schemeClr val="lt1"/>
                </a:solidFill>
                <a:latin typeface="Calibri"/>
                <a:ea typeface="Calibri"/>
                <a:cs typeface="Calibri"/>
                <a:sym typeface="Calibri"/>
              </a:rPr>
              <a:t>are anonymous feminist activist artists.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They wear gorilla masks in public and use facts, humor and outrageous visuals to expose gender and ethnic bias.</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They call themselves the conscience of the art world.</a:t>
            </a:r>
            <a:endParaRPr sz="2400" b="0" i="0" u="none" strike="noStrike" cap="none">
              <a:solidFill>
                <a:schemeClr val="lt1"/>
              </a:solidFill>
              <a:latin typeface="Calibri"/>
              <a:ea typeface="Calibri"/>
              <a:cs typeface="Calibri"/>
              <a:sym typeface="Calibri"/>
            </a:endParaRPr>
          </a:p>
        </p:txBody>
      </p:sp>
      <p:pic>
        <p:nvPicPr>
          <p:cNvPr id="575" name="Google Shape;575;p60" descr="GG_stickerwalk.jpg"/>
          <p:cNvPicPr preferRelativeResize="0"/>
          <p:nvPr/>
        </p:nvPicPr>
        <p:blipFill rotWithShape="1">
          <a:blip r:embed="rId3">
            <a:alphaModFix/>
          </a:blip>
          <a:srcRect/>
          <a:stretch/>
        </p:blipFill>
        <p:spPr>
          <a:xfrm>
            <a:off x="12" y="2886776"/>
            <a:ext cx="9144000" cy="3895344"/>
          </a:xfrm>
          <a:prstGeom prst="rect">
            <a:avLst/>
          </a:prstGeom>
          <a:noFill/>
          <a:ln>
            <a:noFill/>
          </a:ln>
        </p:spPr>
      </p:pic>
      <p:sp>
        <p:nvSpPr>
          <p:cNvPr id="576" name="Google Shape;576;p60"/>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7" name="Google Shape;577;p60"/>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69C26842-6330-D845-B7A8-F3D641FFC3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82"/>
        <p:cNvGrpSpPr/>
        <p:nvPr/>
      </p:nvGrpSpPr>
      <p:grpSpPr>
        <a:xfrm>
          <a:off x="0" y="0"/>
          <a:ext cx="0" cy="0"/>
          <a:chOff x="0" y="0"/>
          <a:chExt cx="0" cy="0"/>
        </a:xfrm>
      </p:grpSpPr>
      <p:sp>
        <p:nvSpPr>
          <p:cNvPr id="583" name="Google Shape;583;p61"/>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84" name="Google Shape;584;p61" descr="IMG_1736.JPG"/>
          <p:cNvPicPr preferRelativeResize="0"/>
          <p:nvPr/>
        </p:nvPicPr>
        <p:blipFill rotWithShape="1">
          <a:blip r:embed="rId3">
            <a:alphaModFix/>
          </a:blip>
          <a:srcRect/>
          <a:stretch/>
        </p:blipFill>
        <p:spPr>
          <a:xfrm>
            <a:off x="-14388" y="-27980"/>
            <a:ext cx="6344691" cy="6274804"/>
          </a:xfrm>
          <a:prstGeom prst="rect">
            <a:avLst/>
          </a:prstGeom>
          <a:noFill/>
          <a:ln>
            <a:noFill/>
          </a:ln>
        </p:spPr>
      </p:pic>
      <p:sp>
        <p:nvSpPr>
          <p:cNvPr id="585" name="Google Shape;585;p61"/>
          <p:cNvSpPr txBox="1"/>
          <p:nvPr/>
        </p:nvSpPr>
        <p:spPr>
          <a:xfrm>
            <a:off x="6386928" y="82389"/>
            <a:ext cx="2582559" cy="5923435"/>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Judy and Karen think about transition here. </a:t>
            </a:r>
            <a:r>
              <a:rPr lang="en-US" sz="2800" b="0" i="0" u="none" strike="noStrike" cap="none">
                <a:solidFill>
                  <a:srgbClr val="FFFFFF"/>
                </a:solidFill>
                <a:latin typeface="Calibri"/>
                <a:ea typeface="Calibri"/>
                <a:cs typeface="Calibri"/>
                <a:sym typeface="Calibri"/>
              </a:rPr>
              <a:t>Now - to prepare for MAKING</a:t>
            </a:r>
            <a:br>
              <a:rPr lang="en-US" sz="2800" b="0" i="0" u="none" strike="noStrike" cap="none">
                <a:solidFill>
                  <a:srgbClr val="FFFFFF"/>
                </a:solidFill>
                <a:latin typeface="Calibri"/>
                <a:ea typeface="Calibri"/>
                <a:cs typeface="Calibri"/>
                <a:sym typeface="Calibri"/>
              </a:rPr>
            </a:br>
            <a:r>
              <a:rPr lang="en-US" sz="2800" b="0" i="0" u="none" strike="noStrike" cap="none">
                <a:solidFill>
                  <a:srgbClr val="FFFFFF"/>
                </a:solidFill>
                <a:latin typeface="Calibri"/>
                <a:ea typeface="Calibri"/>
                <a:cs typeface="Calibri"/>
                <a:sym typeface="Calibri"/>
              </a:rPr>
              <a:t>AMERICAN </a:t>
            </a:r>
            <a:r>
              <a:rPr lang="en-US" sz="2800" b="1" i="0" u="none" strike="noStrike" cap="none">
                <a:solidFill>
                  <a:srgbClr val="FFFFFF"/>
                </a:solidFill>
                <a:latin typeface="Calibri"/>
                <a:ea typeface="Calibri"/>
                <a:cs typeface="Calibri"/>
                <a:sym typeface="Calibri"/>
              </a:rPr>
              <a:t>LOVE</a:t>
            </a:r>
            <a:r>
              <a:rPr lang="en-US" sz="2800" b="0" i="0" u="none" strike="noStrike" cap="none">
                <a:solidFill>
                  <a:srgbClr val="FFFFFF"/>
                </a:solidFill>
                <a:latin typeface="Calibri"/>
                <a:ea typeface="Calibri"/>
                <a:cs typeface="Calibri"/>
                <a:sym typeface="Calibri"/>
              </a:rPr>
              <a:t> PROJECT ART, let’s reflect on </a:t>
            </a:r>
            <a:r>
              <a:rPr lang="en-US" sz="2800" b="0" i="0" u="none" strike="noStrike" cap="none">
                <a:solidFill>
                  <a:srgbClr val="FFFF00"/>
                </a:solidFill>
                <a:latin typeface="Calibri"/>
                <a:ea typeface="Calibri"/>
                <a:cs typeface="Calibri"/>
                <a:sym typeface="Calibri"/>
              </a:rPr>
              <a:t>YOUR</a:t>
            </a:r>
            <a:r>
              <a:rPr lang="en-US" sz="2800" b="0" i="0" u="none" strike="noStrike" cap="none">
                <a:solidFill>
                  <a:srgbClr val="FFFFFF"/>
                </a:solidFill>
                <a:latin typeface="Calibri"/>
                <a:ea typeface="Calibri"/>
                <a:cs typeface="Calibri"/>
                <a:sym typeface="Calibri"/>
              </a:rPr>
              <a:t> thoughts on LOVE. </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2300"/>
              <a:buFont typeface="Calibri"/>
              <a:buNone/>
            </a:pPr>
            <a:endParaRPr sz="28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2300"/>
              <a:buFont typeface="Calibri"/>
              <a:buNone/>
            </a:pPr>
            <a:endParaRPr sz="2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2300"/>
              <a:buFont typeface="Calibri"/>
              <a:buNone/>
            </a:pPr>
            <a:endParaRPr sz="2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2300"/>
              <a:buFont typeface="Calibri"/>
              <a:buNone/>
            </a:pPr>
            <a:endParaRPr sz="2800" b="0" i="0" u="none" strike="noStrike" cap="none">
              <a:solidFill>
                <a:srgbClr val="FFFFFF"/>
              </a:solidFill>
              <a:latin typeface="Calibri"/>
              <a:ea typeface="Calibri"/>
              <a:cs typeface="Calibri"/>
              <a:sym typeface="Calibri"/>
            </a:endParaRPr>
          </a:p>
        </p:txBody>
      </p:sp>
      <p:sp>
        <p:nvSpPr>
          <p:cNvPr id="586" name="Google Shape;586;p6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75937A7C-660B-6147-ACEF-BB753B1BFB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1"/>
        <p:cNvGrpSpPr/>
        <p:nvPr/>
      </p:nvGrpSpPr>
      <p:grpSpPr>
        <a:xfrm>
          <a:off x="0" y="0"/>
          <a:ext cx="0" cy="0"/>
          <a:chOff x="0" y="0"/>
          <a:chExt cx="0" cy="0"/>
        </a:xfrm>
      </p:grpSpPr>
      <p:sp>
        <p:nvSpPr>
          <p:cNvPr id="592" name="Google Shape;592;p62"/>
          <p:cNvSpPr txBox="1">
            <a:spLocks noGrp="1"/>
          </p:cNvSpPr>
          <p:nvPr>
            <p:ph type="ctrTitle"/>
          </p:nvPr>
        </p:nvSpPr>
        <p:spPr>
          <a:xfrm>
            <a:off x="240888" y="2133600"/>
            <a:ext cx="2418000" cy="538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Times New Roman"/>
              <a:buNone/>
            </a:pPr>
            <a:r>
              <a:rPr lang="en-US" sz="3600" b="0" i="0" u="none" strike="noStrike" cap="none">
                <a:solidFill>
                  <a:schemeClr val="lt1"/>
                </a:solidFill>
                <a:latin typeface="Calibri"/>
                <a:ea typeface="Calibri"/>
                <a:cs typeface="Calibri"/>
                <a:sym typeface="Calibri"/>
              </a:rPr>
              <a:t>How have you used the word LOVE in the last few days? </a:t>
            </a:r>
            <a:br>
              <a:rPr lang="en-US" sz="3600" b="0" i="0" u="none" strike="noStrike" cap="none">
                <a:solidFill>
                  <a:schemeClr val="lt1"/>
                </a:solidFill>
                <a:latin typeface="Calibri"/>
                <a:ea typeface="Calibri"/>
                <a:cs typeface="Calibri"/>
                <a:sym typeface="Calibri"/>
              </a:rPr>
            </a:br>
            <a:br>
              <a:rPr lang="en-US" sz="3600" b="0" i="0" u="none" strike="noStrike" cap="none">
                <a:solidFill>
                  <a:schemeClr val="lt1"/>
                </a:solidFill>
                <a:latin typeface="Calibri"/>
                <a:ea typeface="Calibri"/>
                <a:cs typeface="Calibri"/>
                <a:sym typeface="Calibri"/>
              </a:rPr>
            </a:br>
            <a:br>
              <a:rPr lang="en-US" sz="3600" b="0" i="0" u="none" strike="noStrike" cap="none" baseline="30000">
                <a:solidFill>
                  <a:schemeClr val="lt1"/>
                </a:solidFill>
                <a:latin typeface="Calibri"/>
                <a:ea typeface="Calibri"/>
                <a:cs typeface="Calibri"/>
                <a:sym typeface="Calibri"/>
              </a:rPr>
            </a:br>
            <a:br>
              <a:rPr lang="en-US" sz="3600" b="0" i="0" u="none" strike="noStrike" cap="none" baseline="30000">
                <a:solidFill>
                  <a:schemeClr val="lt1"/>
                </a:solidFill>
                <a:latin typeface="Calibri"/>
                <a:ea typeface="Calibri"/>
                <a:cs typeface="Calibri"/>
                <a:sym typeface="Calibri"/>
              </a:rPr>
            </a:br>
            <a:br>
              <a:rPr lang="en-US" sz="3600" b="0" i="0" u="none" strike="noStrike" cap="none" baseline="30000">
                <a:solidFill>
                  <a:schemeClr val="lt1"/>
                </a:solidFill>
                <a:latin typeface="Calibri"/>
                <a:ea typeface="Calibri"/>
                <a:cs typeface="Calibri"/>
                <a:sym typeface="Calibri"/>
              </a:rPr>
            </a:br>
            <a:r>
              <a:rPr lang="en-US" sz="3600" b="0" i="0" u="none" strike="noStrike" cap="none" baseline="30000">
                <a:solidFill>
                  <a:schemeClr val="lt1"/>
                </a:solidFill>
                <a:latin typeface="Calibri"/>
                <a:ea typeface="Calibri"/>
                <a:cs typeface="Calibri"/>
                <a:sym typeface="Calibri"/>
              </a:rPr>
              <a:t> </a:t>
            </a:r>
            <a:br>
              <a:rPr lang="en-US" sz="3600" b="0" i="0" u="none" strike="noStrike" cap="none">
                <a:solidFill>
                  <a:schemeClr val="lt1"/>
                </a:solidFill>
                <a:latin typeface="Calibri"/>
                <a:ea typeface="Calibri"/>
                <a:cs typeface="Calibri"/>
                <a:sym typeface="Calibri"/>
              </a:rPr>
            </a:br>
            <a:br>
              <a:rPr lang="en-US" sz="3600" b="0" i="0" u="none" strike="noStrike" cap="none">
                <a:solidFill>
                  <a:schemeClr val="lt1"/>
                </a:solidFill>
                <a:latin typeface="Calibri"/>
                <a:ea typeface="Calibri"/>
                <a:cs typeface="Calibri"/>
                <a:sym typeface="Calibri"/>
              </a:rPr>
            </a:br>
            <a:br>
              <a:rPr lang="en-US" sz="3600" b="0" i="0" u="none" strike="noStrike" cap="none" baseline="30000">
                <a:solidFill>
                  <a:schemeClr val="lt1"/>
                </a:solidFill>
                <a:latin typeface="Calibri"/>
                <a:ea typeface="Calibri"/>
                <a:cs typeface="Calibri"/>
                <a:sym typeface="Calibri"/>
              </a:rPr>
            </a:br>
            <a:endParaRPr sz="3600" b="0" i="0" u="none" strike="noStrike" cap="none" baseline="30000">
              <a:solidFill>
                <a:schemeClr val="lt1"/>
              </a:solidFill>
              <a:latin typeface="Calibri"/>
              <a:ea typeface="Calibri"/>
              <a:cs typeface="Calibri"/>
              <a:sym typeface="Calibri"/>
            </a:endParaRPr>
          </a:p>
        </p:txBody>
      </p:sp>
      <p:grpSp>
        <p:nvGrpSpPr>
          <p:cNvPr id="593" name="Google Shape;593;p62"/>
          <p:cNvGrpSpPr/>
          <p:nvPr/>
        </p:nvGrpSpPr>
        <p:grpSpPr>
          <a:xfrm>
            <a:off x="-14388" y="6246824"/>
            <a:ext cx="9158400" cy="609600"/>
            <a:chOff x="0" y="0"/>
            <a:chExt cx="9158400" cy="609600"/>
          </a:xfrm>
        </p:grpSpPr>
        <p:sp>
          <p:nvSpPr>
            <p:cNvPr id="594" name="Google Shape;594;p62"/>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595" name="Google Shape;595;p62"/>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596" name="Google Shape;596;p62" descr="IMG_1714.JPG"/>
          <p:cNvPicPr preferRelativeResize="0"/>
          <p:nvPr/>
        </p:nvPicPr>
        <p:blipFill rotWithShape="1">
          <a:blip r:embed="rId3">
            <a:alphaModFix/>
          </a:blip>
          <a:srcRect/>
          <a:stretch/>
        </p:blipFill>
        <p:spPr>
          <a:xfrm>
            <a:off x="2756604" y="0"/>
            <a:ext cx="6380253" cy="6259672"/>
          </a:xfrm>
          <a:prstGeom prst="rect">
            <a:avLst/>
          </a:prstGeom>
          <a:noFill/>
          <a:ln>
            <a:noFill/>
          </a:ln>
        </p:spPr>
      </p:pic>
      <p:sp>
        <p:nvSpPr>
          <p:cNvPr id="597" name="Google Shape;597;p6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3EDCF0B8-51DC-9C47-BD8F-09FB3DD149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p:nvPr/>
        </p:nvSpPr>
        <p:spPr>
          <a:xfrm>
            <a:off x="348852" y="262254"/>
            <a:ext cx="8446200" cy="9042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0" i="0" u="none" strike="noStrike" cap="none">
                <a:solidFill>
                  <a:srgbClr val="FFFFFF"/>
                </a:solidFill>
                <a:latin typeface="Calibri"/>
                <a:ea typeface="Calibri"/>
                <a:cs typeface="Calibri"/>
                <a:sym typeface="Calibri"/>
              </a:rPr>
              <a:t>Sometimes it helps to look at a chart like this to even know what we are feeling.</a:t>
            </a:r>
            <a:endParaRPr sz="1400" b="0" i="0" u="none" strike="noStrike" cap="none">
              <a:solidFill>
                <a:srgbClr val="000000"/>
              </a:solidFill>
              <a:latin typeface="Arial"/>
              <a:ea typeface="Arial"/>
              <a:cs typeface="Arial"/>
              <a:sym typeface="Arial"/>
            </a:endParaRPr>
          </a:p>
        </p:txBody>
      </p:sp>
      <p:sp>
        <p:nvSpPr>
          <p:cNvPr id="134" name="Google Shape;134;p20"/>
          <p:cNvSpPr txBox="1"/>
          <p:nvPr/>
        </p:nvSpPr>
        <p:spPr>
          <a:xfrm>
            <a:off x="586473" y="1004404"/>
            <a:ext cx="8208579" cy="207053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OBJECTIVES OF THE NORTHWEST ARKANSAS LOVE PROJECT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1. LEARN HISTORY of the Dallas and American LOVE Projects.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2. UNDERSTAND the meanings of the word LOVE.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3. APPRECIATE the special nature of NW Arkansas.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4. FEEL COMPASSION and EMPATHY about the issues we face in today’s world.</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5. GET INSPIRED about the power of art to ignite positive social change.</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7. CREATE and SHARE your art and your message of LOVE in  exhibits in your community.</a:t>
            </a:r>
            <a:endParaRPr sz="2400" b="0" i="0" u="none" strike="noStrike" cap="none" dirty="0">
              <a:solidFill>
                <a:schemeClr val="dk1"/>
              </a:solidFill>
              <a:latin typeface="Calibri"/>
              <a:ea typeface="Calibri"/>
              <a:cs typeface="Calibri"/>
              <a:sym typeface="Calibri"/>
            </a:endParaRPr>
          </a:p>
        </p:txBody>
      </p:sp>
      <p:sp>
        <p:nvSpPr>
          <p:cNvPr id="135" name="Google Shape;135;p20"/>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20"/>
          <p:cNvSpPr txBox="1"/>
          <p:nvPr/>
        </p:nvSpPr>
        <p:spPr>
          <a:xfrm>
            <a:off x="2226688" y="6392548"/>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8E4CD851-5D77-8041-AB68-088ECC883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2"/>
        <p:cNvGrpSpPr/>
        <p:nvPr/>
      </p:nvGrpSpPr>
      <p:grpSpPr>
        <a:xfrm>
          <a:off x="0" y="0"/>
          <a:ext cx="0" cy="0"/>
          <a:chOff x="0" y="0"/>
          <a:chExt cx="0" cy="0"/>
        </a:xfrm>
      </p:grpSpPr>
      <p:sp>
        <p:nvSpPr>
          <p:cNvPr id="603" name="Google Shape;603;p63"/>
          <p:cNvSpPr txBox="1">
            <a:spLocks noGrp="1"/>
          </p:cNvSpPr>
          <p:nvPr>
            <p:ph type="ctrTitle" idx="4294967295"/>
          </p:nvPr>
        </p:nvSpPr>
        <p:spPr>
          <a:xfrm>
            <a:off x="258418" y="3840936"/>
            <a:ext cx="7772400" cy="147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500"/>
              <a:buFont typeface="Times New Roman"/>
              <a:buNone/>
            </a:pPr>
            <a:r>
              <a:rPr lang="en-US" sz="10000" b="0" i="0" u="none" strike="noStrike" cap="none">
                <a:solidFill>
                  <a:schemeClr val="lt1"/>
                </a:solidFill>
                <a:latin typeface="Calibri"/>
                <a:ea typeface="Calibri"/>
                <a:cs typeface="Calibri"/>
                <a:sym typeface="Calibri"/>
              </a:rPr>
              <a:t>LOVE</a:t>
            </a:r>
            <a:endParaRPr sz="4400" b="0" i="0" u="none" strike="noStrike" cap="none">
              <a:solidFill>
                <a:schemeClr val="dk1"/>
              </a:solidFill>
              <a:latin typeface="Calibri"/>
              <a:ea typeface="Calibri"/>
              <a:cs typeface="Calibri"/>
              <a:sym typeface="Calibri"/>
            </a:endParaRPr>
          </a:p>
        </p:txBody>
      </p:sp>
      <p:sp>
        <p:nvSpPr>
          <p:cNvPr id="604" name="Google Shape;604;p63"/>
          <p:cNvSpPr txBox="1"/>
          <p:nvPr/>
        </p:nvSpPr>
        <p:spPr>
          <a:xfrm>
            <a:off x="360479" y="364269"/>
            <a:ext cx="2349300" cy="18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US" sz="2400" b="0" i="0" u="none" strike="noStrike" cap="none" dirty="0">
                <a:solidFill>
                  <a:schemeClr val="lt1"/>
                </a:solidFill>
                <a:latin typeface="Calibri"/>
                <a:ea typeface="Calibri"/>
                <a:cs typeface="Calibri"/>
                <a:sym typeface="Calibri"/>
              </a:rPr>
              <a:t>For the Northwest Arkansas LOVE Project, we are talking about AGAPE LOVE.</a:t>
            </a:r>
            <a:endParaRP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endParaRP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en-US" sz="2400" b="0" i="0" u="none" strike="noStrike" cap="none" dirty="0">
                <a:solidFill>
                  <a:schemeClr val="lt1"/>
                </a:solidFill>
                <a:latin typeface="Calibri"/>
                <a:ea typeface="Calibri"/>
                <a:cs typeface="Calibri"/>
                <a:sym typeface="Calibri"/>
              </a:rPr>
              <a:t>Remind us what that is.</a:t>
            </a:r>
            <a:endParaRPr sz="2400" b="0" i="0" u="none" strike="noStrike" cap="none" dirty="0">
              <a:solidFill>
                <a:schemeClr val="lt1"/>
              </a:solidFill>
              <a:latin typeface="Calibri"/>
              <a:ea typeface="Calibri"/>
              <a:cs typeface="Calibri"/>
              <a:sym typeface="Calibri"/>
            </a:endParaRPr>
          </a:p>
        </p:txBody>
      </p:sp>
      <p:grpSp>
        <p:nvGrpSpPr>
          <p:cNvPr id="605" name="Google Shape;605;p63"/>
          <p:cNvGrpSpPr/>
          <p:nvPr/>
        </p:nvGrpSpPr>
        <p:grpSpPr>
          <a:xfrm>
            <a:off x="-14388" y="6246824"/>
            <a:ext cx="9158400" cy="609600"/>
            <a:chOff x="0" y="0"/>
            <a:chExt cx="9158400" cy="609600"/>
          </a:xfrm>
        </p:grpSpPr>
        <p:sp>
          <p:nvSpPr>
            <p:cNvPr id="606" name="Google Shape;606;p63"/>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07" name="Google Shape;607;p63"/>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608" name="Google Shape;608;p63" descr="IMG_2011.JPG"/>
          <p:cNvPicPr preferRelativeResize="0"/>
          <p:nvPr/>
        </p:nvPicPr>
        <p:blipFill rotWithShape="1">
          <a:blip r:embed="rId3">
            <a:alphaModFix/>
          </a:blip>
          <a:srcRect/>
          <a:stretch/>
        </p:blipFill>
        <p:spPr>
          <a:xfrm>
            <a:off x="3238240" y="0"/>
            <a:ext cx="5905763" cy="6246824"/>
          </a:xfrm>
          <a:prstGeom prst="rect">
            <a:avLst/>
          </a:prstGeom>
          <a:noFill/>
          <a:ln>
            <a:noFill/>
          </a:ln>
        </p:spPr>
      </p:pic>
      <p:sp>
        <p:nvSpPr>
          <p:cNvPr id="609" name="Google Shape;609;p6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0" name="Picture 9" descr="A red heart with black letters&#10;&#10;Description automatically generated">
            <a:extLst>
              <a:ext uri="{FF2B5EF4-FFF2-40B4-BE49-F238E27FC236}">
                <a16:creationId xmlns:a16="http://schemas.microsoft.com/office/drawing/2014/main" id="{0834773B-0B73-4548-ABD8-4CEE6BE191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4"/>
        <p:cNvGrpSpPr/>
        <p:nvPr/>
      </p:nvGrpSpPr>
      <p:grpSpPr>
        <a:xfrm>
          <a:off x="0" y="0"/>
          <a:ext cx="0" cy="0"/>
          <a:chOff x="0" y="0"/>
          <a:chExt cx="0" cy="0"/>
        </a:xfrm>
      </p:grpSpPr>
      <p:sp>
        <p:nvSpPr>
          <p:cNvPr id="615" name="Google Shape;615;p64"/>
          <p:cNvSpPr txBox="1">
            <a:spLocks noGrp="1"/>
          </p:cNvSpPr>
          <p:nvPr>
            <p:ph type="body" idx="1"/>
          </p:nvPr>
        </p:nvSpPr>
        <p:spPr>
          <a:xfrm>
            <a:off x="6370673" y="346534"/>
            <a:ext cx="2612100" cy="4959600"/>
          </a:xfrm>
          <a:prstGeom prst="rect">
            <a:avLst/>
          </a:prstGeom>
          <a:noFill/>
          <a:ln>
            <a:noFill/>
          </a:ln>
        </p:spPr>
        <p:txBody>
          <a:bodyPr spcFirstLastPara="1" wrap="square" lIns="91425" tIns="45700" rIns="91425" bIns="45700" anchor="b" anchorCtr="0">
            <a:noAutofit/>
          </a:bodyPr>
          <a:lstStyle/>
          <a:p>
            <a:pPr marL="742950" marR="0" lvl="0" indent="-742950" algn="l" rtl="0">
              <a:lnSpc>
                <a:spcPct val="100000"/>
              </a:lnSpc>
              <a:spcBef>
                <a:spcPts val="0"/>
              </a:spcBef>
              <a:spcAft>
                <a:spcPts val="0"/>
              </a:spcAft>
              <a:buClr>
                <a:schemeClr val="lt1"/>
              </a:buClr>
              <a:buSzPts val="1100"/>
              <a:buFont typeface="Arial"/>
              <a:buNone/>
            </a:pPr>
            <a:endParaRPr sz="3600" b="0" i="0" u="none" strike="noStrike" cap="none" baseline="30000" dirty="0">
              <a:solidFill>
                <a:schemeClr val="lt1"/>
              </a:solidFill>
              <a:latin typeface="Calibri"/>
              <a:ea typeface="Calibri"/>
              <a:cs typeface="Calibri"/>
              <a:sym typeface="Calibri"/>
            </a:endParaRPr>
          </a:p>
          <a:p>
            <a:pPr marL="742950" marR="0" lvl="0" indent="-742950" algn="l" rtl="0">
              <a:lnSpc>
                <a:spcPct val="100000"/>
              </a:lnSpc>
              <a:spcBef>
                <a:spcPts val="1080"/>
              </a:spcBef>
              <a:spcAft>
                <a:spcPts val="0"/>
              </a:spcAft>
              <a:buClr>
                <a:schemeClr val="lt1"/>
              </a:buClr>
              <a:buSzPts val="1100"/>
              <a:buFont typeface="Arial"/>
              <a:buNone/>
            </a:pPr>
            <a:endParaRPr sz="3600" b="0" i="0" u="none" strike="noStrike" cap="none" baseline="30000" dirty="0">
              <a:solidFill>
                <a:schemeClr val="lt1"/>
              </a:solidFill>
              <a:latin typeface="Calibri"/>
              <a:ea typeface="Calibri"/>
              <a:cs typeface="Calibri"/>
              <a:sym typeface="Calibri"/>
            </a:endParaRPr>
          </a:p>
          <a:p>
            <a:pPr marL="742950" marR="0" lvl="0" indent="-742950" algn="l" rtl="0">
              <a:lnSpc>
                <a:spcPct val="100000"/>
              </a:lnSpc>
              <a:spcBef>
                <a:spcPts val="1080"/>
              </a:spcBef>
              <a:spcAft>
                <a:spcPts val="0"/>
              </a:spcAft>
              <a:buClr>
                <a:schemeClr val="lt1"/>
              </a:buClr>
              <a:buSzPts val="1100"/>
              <a:buFont typeface="Arial"/>
              <a:buNone/>
            </a:pPr>
            <a:endParaRPr sz="3600" b="0" i="0" u="none" strike="noStrike" cap="none" baseline="30000" dirty="0">
              <a:solidFill>
                <a:schemeClr val="lt1"/>
              </a:solidFill>
              <a:latin typeface="Calibri"/>
              <a:ea typeface="Calibri"/>
              <a:cs typeface="Calibri"/>
              <a:sym typeface="Calibri"/>
            </a:endParaRPr>
          </a:p>
          <a:p>
            <a:pPr marL="742950" marR="0" lvl="0" indent="-742950" algn="l" rtl="0">
              <a:lnSpc>
                <a:spcPct val="100000"/>
              </a:lnSpc>
              <a:spcBef>
                <a:spcPts val="1080"/>
              </a:spcBef>
              <a:spcAft>
                <a:spcPts val="0"/>
              </a:spcAft>
              <a:buClr>
                <a:schemeClr val="lt1"/>
              </a:buClr>
              <a:buSzPts val="1100"/>
              <a:buFont typeface="Arial"/>
              <a:buNone/>
            </a:pPr>
            <a:endParaRPr sz="3600" b="0" i="0" u="none" strike="noStrike" cap="none" baseline="30000" dirty="0">
              <a:solidFill>
                <a:schemeClr val="lt1"/>
              </a:solidFill>
              <a:latin typeface="Calibri"/>
              <a:ea typeface="Calibri"/>
              <a:cs typeface="Calibri"/>
              <a:sym typeface="Calibri"/>
            </a:endParaRPr>
          </a:p>
          <a:p>
            <a:pPr marL="742950" marR="0" lvl="0" indent="-742950" algn="l" rtl="0">
              <a:lnSpc>
                <a:spcPct val="100000"/>
              </a:lnSpc>
              <a:spcBef>
                <a:spcPts val="1080"/>
              </a:spcBef>
              <a:spcAft>
                <a:spcPts val="0"/>
              </a:spcAft>
              <a:buClr>
                <a:schemeClr val="lt1"/>
              </a:buClr>
              <a:buSzPts val="1100"/>
              <a:buFont typeface="Arial"/>
              <a:buNone/>
            </a:pPr>
            <a:endParaRPr sz="3600" b="0" i="0" u="none" strike="noStrike" cap="none" baseline="30000" dirty="0">
              <a:solidFill>
                <a:schemeClr val="lt1"/>
              </a:solidFill>
              <a:latin typeface="Calibri"/>
              <a:ea typeface="Calibri"/>
              <a:cs typeface="Calibri"/>
              <a:sym typeface="Calibri"/>
            </a:endParaRPr>
          </a:p>
          <a:p>
            <a:pPr marL="0" marR="0" lvl="0" indent="0" algn="l" rtl="0">
              <a:lnSpc>
                <a:spcPct val="100000"/>
              </a:lnSpc>
              <a:spcBef>
                <a:spcPts val="880"/>
              </a:spcBef>
              <a:spcAft>
                <a:spcPts val="0"/>
              </a:spcAft>
              <a:buClr>
                <a:schemeClr val="lt1"/>
              </a:buClr>
              <a:buSzPts val="1100"/>
              <a:buFont typeface="Arial"/>
              <a:buNone/>
            </a:pPr>
            <a:r>
              <a:rPr lang="en-US" sz="3600" b="0" i="0" u="none" strike="noStrike" cap="none" baseline="30000" dirty="0">
                <a:solidFill>
                  <a:schemeClr val="lt1"/>
                </a:solidFill>
                <a:latin typeface="Calibri"/>
                <a:ea typeface="Calibri"/>
                <a:cs typeface="Calibri"/>
                <a:sym typeface="Calibri"/>
              </a:rPr>
              <a:t>1. What are some of the emotions we feel when we have love in our heart? </a:t>
            </a:r>
            <a:endParaRPr sz="3600" b="0" i="0" u="none" strike="noStrike" cap="none" baseline="30000" dirty="0">
              <a:solidFill>
                <a:schemeClr val="lt1"/>
              </a:solidFill>
              <a:latin typeface="Calibri"/>
              <a:ea typeface="Calibri"/>
              <a:cs typeface="Calibri"/>
              <a:sym typeface="Calibri"/>
            </a:endParaRPr>
          </a:p>
          <a:p>
            <a:pPr marL="0" marR="0" lvl="0" indent="0" algn="l" rtl="0">
              <a:lnSpc>
                <a:spcPct val="100000"/>
              </a:lnSpc>
              <a:spcBef>
                <a:spcPts val="880"/>
              </a:spcBef>
              <a:spcAft>
                <a:spcPts val="0"/>
              </a:spcAft>
              <a:buClr>
                <a:schemeClr val="lt1"/>
              </a:buClr>
              <a:buSzPts val="1100"/>
              <a:buFont typeface="Arial"/>
              <a:buNone/>
            </a:pPr>
            <a:r>
              <a:rPr lang="en-US" sz="3600" b="0" i="0" u="none" strike="noStrike" cap="none" baseline="30000" dirty="0">
                <a:solidFill>
                  <a:schemeClr val="lt1"/>
                </a:solidFill>
                <a:latin typeface="Calibri"/>
                <a:ea typeface="Calibri"/>
                <a:cs typeface="Calibri"/>
                <a:sym typeface="Calibri"/>
              </a:rPr>
              <a:t>2. What are some ways that you can show LOVE?</a:t>
            </a:r>
            <a:endParaRPr sz="3600" dirty="0"/>
          </a:p>
          <a:p>
            <a:pPr marL="0" marR="0" lvl="0" indent="0" algn="l" rtl="0">
              <a:lnSpc>
                <a:spcPct val="100000"/>
              </a:lnSpc>
              <a:spcBef>
                <a:spcPts val="880"/>
              </a:spcBef>
              <a:spcAft>
                <a:spcPts val="0"/>
              </a:spcAft>
              <a:buClr>
                <a:schemeClr val="lt1"/>
              </a:buClr>
              <a:buSzPts val="1100"/>
              <a:buFont typeface="Arial"/>
              <a:buNone/>
            </a:pPr>
            <a:endParaRPr sz="3600" b="0" i="0" u="none" strike="noStrike" cap="none" baseline="30000" dirty="0">
              <a:solidFill>
                <a:schemeClr val="lt1"/>
              </a:solidFill>
              <a:latin typeface="Calibri"/>
              <a:ea typeface="Calibri"/>
              <a:cs typeface="Calibri"/>
              <a:sym typeface="Calibri"/>
            </a:endParaRPr>
          </a:p>
        </p:txBody>
      </p:sp>
      <p:grpSp>
        <p:nvGrpSpPr>
          <p:cNvPr id="616" name="Google Shape;616;p64"/>
          <p:cNvGrpSpPr/>
          <p:nvPr/>
        </p:nvGrpSpPr>
        <p:grpSpPr>
          <a:xfrm>
            <a:off x="-14388" y="6246824"/>
            <a:ext cx="9158400" cy="609600"/>
            <a:chOff x="0" y="0"/>
            <a:chExt cx="9158400" cy="609600"/>
          </a:xfrm>
        </p:grpSpPr>
        <p:sp>
          <p:nvSpPr>
            <p:cNvPr id="617" name="Google Shape;617;p64"/>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18" name="Google Shape;618;p64"/>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619" name="Google Shape;619;p64" descr="Peak Prep_crop.jpg"/>
          <p:cNvPicPr preferRelativeResize="0"/>
          <p:nvPr/>
        </p:nvPicPr>
        <p:blipFill rotWithShape="1">
          <a:blip r:embed="rId3">
            <a:alphaModFix/>
          </a:blip>
          <a:srcRect/>
          <a:stretch/>
        </p:blipFill>
        <p:spPr>
          <a:xfrm>
            <a:off x="0" y="2082"/>
            <a:ext cx="6249594" cy="6246825"/>
          </a:xfrm>
          <a:prstGeom prst="rect">
            <a:avLst/>
          </a:prstGeom>
          <a:noFill/>
          <a:ln>
            <a:noFill/>
          </a:ln>
        </p:spPr>
      </p:pic>
      <p:sp>
        <p:nvSpPr>
          <p:cNvPr id="620" name="Google Shape;620;p6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DC6356D9-63D9-0747-A02E-840C780D7D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5"/>
        <p:cNvGrpSpPr/>
        <p:nvPr/>
      </p:nvGrpSpPr>
      <p:grpSpPr>
        <a:xfrm>
          <a:off x="0" y="0"/>
          <a:ext cx="0" cy="0"/>
          <a:chOff x="0" y="0"/>
          <a:chExt cx="0" cy="0"/>
        </a:xfrm>
      </p:grpSpPr>
      <p:sp>
        <p:nvSpPr>
          <p:cNvPr id="626" name="Google Shape;626;p65"/>
          <p:cNvSpPr txBox="1">
            <a:spLocks noGrp="1"/>
          </p:cNvSpPr>
          <p:nvPr>
            <p:ph type="title"/>
          </p:nvPr>
        </p:nvSpPr>
        <p:spPr>
          <a:xfrm>
            <a:off x="6067957" y="260530"/>
            <a:ext cx="2876700" cy="573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Times New Roman"/>
              <a:buNone/>
            </a:pPr>
            <a:r>
              <a:rPr lang="en-US" sz="3200" b="0" i="0" u="none" strike="noStrike" cap="none">
                <a:solidFill>
                  <a:schemeClr val="lt1"/>
                </a:solidFill>
                <a:latin typeface="Calibri"/>
                <a:ea typeface="Calibri"/>
                <a:cs typeface="Calibri"/>
                <a:sym typeface="Calibri"/>
              </a:rPr>
              <a:t>This BIGGER LOVE is more than just what we sense with our eyes or tummy. We’re talking about the LOVE we feel in our hearts and want to share with others.</a:t>
            </a:r>
            <a:endParaRPr/>
          </a:p>
        </p:txBody>
      </p:sp>
      <p:grpSp>
        <p:nvGrpSpPr>
          <p:cNvPr id="627" name="Google Shape;627;p65"/>
          <p:cNvGrpSpPr/>
          <p:nvPr/>
        </p:nvGrpSpPr>
        <p:grpSpPr>
          <a:xfrm>
            <a:off x="-14388" y="6246824"/>
            <a:ext cx="9158400" cy="609600"/>
            <a:chOff x="0" y="0"/>
            <a:chExt cx="9158400" cy="609600"/>
          </a:xfrm>
        </p:grpSpPr>
        <p:sp>
          <p:nvSpPr>
            <p:cNvPr id="628" name="Google Shape;628;p65"/>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29" name="Google Shape;629;p65"/>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630" name="Google Shape;630;p65" descr="IMG_1987.JPG"/>
          <p:cNvPicPr preferRelativeResize="0"/>
          <p:nvPr/>
        </p:nvPicPr>
        <p:blipFill rotWithShape="1">
          <a:blip r:embed="rId3">
            <a:alphaModFix/>
          </a:blip>
          <a:srcRect/>
          <a:stretch/>
        </p:blipFill>
        <p:spPr>
          <a:xfrm>
            <a:off x="0" y="0"/>
            <a:ext cx="5934458" cy="6259672"/>
          </a:xfrm>
          <a:prstGeom prst="rect">
            <a:avLst/>
          </a:prstGeom>
          <a:noFill/>
          <a:ln>
            <a:noFill/>
          </a:ln>
        </p:spPr>
      </p:pic>
      <p:sp>
        <p:nvSpPr>
          <p:cNvPr id="631" name="Google Shape;631;p65"/>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632" name="Google Shape;632;p65" descr="A picture containing shap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380" y="6025243"/>
            <a:ext cx="1818458" cy="72738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6"/>
        <p:cNvGrpSpPr/>
        <p:nvPr/>
      </p:nvGrpSpPr>
      <p:grpSpPr>
        <a:xfrm>
          <a:off x="0" y="0"/>
          <a:ext cx="0" cy="0"/>
          <a:chOff x="0" y="0"/>
          <a:chExt cx="0" cy="0"/>
        </a:xfrm>
      </p:grpSpPr>
      <p:pic>
        <p:nvPicPr>
          <p:cNvPr id="637" name="Google Shape;637;p66" descr="Pnut12-26-05.jpg"/>
          <p:cNvPicPr preferRelativeResize="0"/>
          <p:nvPr/>
        </p:nvPicPr>
        <p:blipFill rotWithShape="1">
          <a:blip r:embed="rId3">
            <a:alphaModFix/>
          </a:blip>
          <a:srcRect/>
          <a:stretch/>
        </p:blipFill>
        <p:spPr>
          <a:xfrm>
            <a:off x="-27401" y="843465"/>
            <a:ext cx="9822550" cy="6016313"/>
          </a:xfrm>
          <a:prstGeom prst="rect">
            <a:avLst/>
          </a:prstGeom>
          <a:noFill/>
          <a:ln>
            <a:noFill/>
          </a:ln>
        </p:spPr>
      </p:pic>
      <p:sp>
        <p:nvSpPr>
          <p:cNvPr id="638" name="Google Shape;638;p66"/>
          <p:cNvSpPr txBox="1"/>
          <p:nvPr/>
        </p:nvSpPr>
        <p:spPr>
          <a:xfrm>
            <a:off x="436206" y="56006"/>
            <a:ext cx="8181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The </a:t>
            </a:r>
            <a:r>
              <a:rPr lang="en-US" sz="3600" b="1" i="0" u="none" strike="noStrike" cap="none">
                <a:solidFill>
                  <a:schemeClr val="lt1"/>
                </a:solidFill>
                <a:latin typeface="Calibri"/>
                <a:ea typeface="Calibri"/>
                <a:cs typeface="Calibri"/>
                <a:sym typeface="Calibri"/>
              </a:rPr>
              <a:t>BIG LOVE </a:t>
            </a:r>
            <a:r>
              <a:rPr lang="en-US" sz="3600" b="0" i="0" u="none" strike="noStrike" cap="none">
                <a:solidFill>
                  <a:schemeClr val="lt1"/>
                </a:solidFill>
                <a:latin typeface="Calibri"/>
                <a:ea typeface="Calibri"/>
                <a:cs typeface="Calibri"/>
                <a:sym typeface="Calibri"/>
              </a:rPr>
              <a:t>might be for our pets. </a:t>
            </a:r>
            <a:endParaRPr sz="3600" b="0" i="0" u="none" strike="noStrike" cap="none">
              <a:solidFill>
                <a:schemeClr val="lt1"/>
              </a:solidFill>
              <a:latin typeface="Calibri"/>
              <a:ea typeface="Calibri"/>
              <a:cs typeface="Calibri"/>
              <a:sym typeface="Calibri"/>
            </a:endParaRPr>
          </a:p>
        </p:txBody>
      </p:sp>
      <p:grpSp>
        <p:nvGrpSpPr>
          <p:cNvPr id="639" name="Google Shape;639;p66"/>
          <p:cNvGrpSpPr/>
          <p:nvPr/>
        </p:nvGrpSpPr>
        <p:grpSpPr>
          <a:xfrm>
            <a:off x="-14388" y="6246824"/>
            <a:ext cx="9158400" cy="609600"/>
            <a:chOff x="0" y="0"/>
            <a:chExt cx="9158400" cy="609600"/>
          </a:xfrm>
        </p:grpSpPr>
        <p:sp>
          <p:nvSpPr>
            <p:cNvPr id="640" name="Google Shape;640;p66"/>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41" name="Google Shape;641;p66"/>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642" name="Google Shape;642;p66"/>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643" name="Google Shape;643;p66" descr="A picture containing shap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380" y="6025243"/>
            <a:ext cx="1818458" cy="72738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7"/>
        <p:cNvGrpSpPr/>
        <p:nvPr/>
      </p:nvGrpSpPr>
      <p:grpSpPr>
        <a:xfrm>
          <a:off x="0" y="0"/>
          <a:ext cx="0" cy="0"/>
          <a:chOff x="0" y="0"/>
          <a:chExt cx="0" cy="0"/>
        </a:xfrm>
      </p:grpSpPr>
      <p:sp>
        <p:nvSpPr>
          <p:cNvPr id="648" name="Google Shape;648;p67"/>
          <p:cNvSpPr txBox="1"/>
          <p:nvPr/>
        </p:nvSpPr>
        <p:spPr>
          <a:xfrm>
            <a:off x="5298887" y="3582331"/>
            <a:ext cx="3845100" cy="30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Or the </a:t>
            </a:r>
            <a:r>
              <a:rPr lang="en-US" sz="3600" b="1" i="0" u="none" strike="noStrike" cap="none">
                <a:solidFill>
                  <a:schemeClr val="lt1"/>
                </a:solidFill>
                <a:latin typeface="Calibri"/>
                <a:ea typeface="Calibri"/>
                <a:cs typeface="Calibri"/>
                <a:sym typeface="Calibri"/>
              </a:rPr>
              <a:t>BIG LOVE</a:t>
            </a:r>
            <a:r>
              <a:rPr lang="en-US" sz="3600" b="0" i="0" u="none" strike="noStrike" cap="none">
                <a:solidFill>
                  <a:schemeClr val="lt1"/>
                </a:solidFill>
                <a:latin typeface="Calibri"/>
                <a:ea typeface="Calibri"/>
                <a:cs typeface="Calibri"/>
                <a:sym typeface="Calibri"/>
              </a:rPr>
              <a:t> might be for parents, siblings,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or friends. </a:t>
            </a:r>
            <a:endParaRPr sz="3600" b="0" i="0" u="none" strike="noStrike" cap="none">
              <a:solidFill>
                <a:schemeClr val="lt1"/>
              </a:solidFill>
              <a:latin typeface="Calibri"/>
              <a:ea typeface="Calibri"/>
              <a:cs typeface="Calibri"/>
              <a:sym typeface="Calibri"/>
            </a:endParaRPr>
          </a:p>
        </p:txBody>
      </p:sp>
      <p:pic>
        <p:nvPicPr>
          <p:cNvPr id="649" name="Google Shape;649;p67" descr="14821599698_0ef1ca6165_o.jpg"/>
          <p:cNvPicPr preferRelativeResize="0"/>
          <p:nvPr/>
        </p:nvPicPr>
        <p:blipFill rotWithShape="1">
          <a:blip r:embed="rId3">
            <a:alphaModFix/>
          </a:blip>
          <a:srcRect/>
          <a:stretch/>
        </p:blipFill>
        <p:spPr>
          <a:xfrm>
            <a:off x="-151970" y="-1"/>
            <a:ext cx="4839892" cy="3582332"/>
          </a:xfrm>
          <a:prstGeom prst="rect">
            <a:avLst/>
          </a:prstGeom>
          <a:noFill/>
          <a:ln>
            <a:noFill/>
          </a:ln>
        </p:spPr>
      </p:pic>
      <p:pic>
        <p:nvPicPr>
          <p:cNvPr id="650" name="Google Shape;650;p67" descr="friends_8771398278_fbdb467683_b.jpg"/>
          <p:cNvPicPr preferRelativeResize="0"/>
          <p:nvPr/>
        </p:nvPicPr>
        <p:blipFill rotWithShape="1">
          <a:blip r:embed="rId4">
            <a:alphaModFix/>
          </a:blip>
          <a:srcRect/>
          <a:stretch/>
        </p:blipFill>
        <p:spPr>
          <a:xfrm>
            <a:off x="4233018" y="-1"/>
            <a:ext cx="4922376" cy="3278379"/>
          </a:xfrm>
          <a:prstGeom prst="rect">
            <a:avLst/>
          </a:prstGeom>
          <a:noFill/>
          <a:ln>
            <a:noFill/>
          </a:ln>
        </p:spPr>
      </p:pic>
      <p:pic>
        <p:nvPicPr>
          <p:cNvPr id="651" name="Google Shape;651;p67" descr="young-family.jpg"/>
          <p:cNvPicPr preferRelativeResize="0"/>
          <p:nvPr/>
        </p:nvPicPr>
        <p:blipFill rotWithShape="1">
          <a:blip r:embed="rId5">
            <a:alphaModFix/>
          </a:blip>
          <a:srcRect/>
          <a:stretch/>
        </p:blipFill>
        <p:spPr>
          <a:xfrm>
            <a:off x="0" y="3271150"/>
            <a:ext cx="4808774" cy="3205850"/>
          </a:xfrm>
          <a:prstGeom prst="rect">
            <a:avLst/>
          </a:prstGeom>
          <a:noFill/>
          <a:ln>
            <a:noFill/>
          </a:ln>
        </p:spPr>
      </p:pic>
      <p:grpSp>
        <p:nvGrpSpPr>
          <p:cNvPr id="652" name="Google Shape;652;p67"/>
          <p:cNvGrpSpPr/>
          <p:nvPr/>
        </p:nvGrpSpPr>
        <p:grpSpPr>
          <a:xfrm>
            <a:off x="-14388" y="6246824"/>
            <a:ext cx="9158400" cy="609600"/>
            <a:chOff x="0" y="0"/>
            <a:chExt cx="9158400" cy="609600"/>
          </a:xfrm>
        </p:grpSpPr>
        <p:sp>
          <p:nvSpPr>
            <p:cNvPr id="653" name="Google Shape;653;p67"/>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54" name="Google Shape;654;p67"/>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655" name="Google Shape;655;p67"/>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1" name="Picture 10" descr="A red heart with black letters&#10;&#10;Description automatically generated">
            <a:extLst>
              <a:ext uri="{FF2B5EF4-FFF2-40B4-BE49-F238E27FC236}">
                <a16:creationId xmlns:a16="http://schemas.microsoft.com/office/drawing/2014/main" id="{51087C5C-6BEE-4545-803C-E042597D3E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0"/>
        <p:cNvGrpSpPr/>
        <p:nvPr/>
      </p:nvGrpSpPr>
      <p:grpSpPr>
        <a:xfrm>
          <a:off x="0" y="0"/>
          <a:ext cx="0" cy="0"/>
          <a:chOff x="0" y="0"/>
          <a:chExt cx="0" cy="0"/>
        </a:xfrm>
      </p:grpSpPr>
      <p:pic>
        <p:nvPicPr>
          <p:cNvPr id="661" name="Google Shape;661;p68" descr="aurora-borealis-alaska.jpg"/>
          <p:cNvPicPr preferRelativeResize="0"/>
          <p:nvPr/>
        </p:nvPicPr>
        <p:blipFill rotWithShape="1">
          <a:blip r:embed="rId3">
            <a:alphaModFix/>
          </a:blip>
          <a:srcRect/>
          <a:stretch/>
        </p:blipFill>
        <p:spPr>
          <a:xfrm>
            <a:off x="0" y="1066800"/>
            <a:ext cx="9144000" cy="5791200"/>
          </a:xfrm>
          <a:prstGeom prst="rect">
            <a:avLst/>
          </a:prstGeom>
          <a:noFill/>
          <a:ln>
            <a:noFill/>
          </a:ln>
        </p:spPr>
      </p:pic>
      <p:sp>
        <p:nvSpPr>
          <p:cNvPr id="662" name="Google Shape;662;p68"/>
          <p:cNvSpPr txBox="1"/>
          <p:nvPr/>
        </p:nvSpPr>
        <p:spPr>
          <a:xfrm>
            <a:off x="436206" y="370830"/>
            <a:ext cx="8181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The </a:t>
            </a:r>
            <a:r>
              <a:rPr lang="en-US" sz="3600" b="1" i="0" u="none" strike="noStrike" cap="none" dirty="0">
                <a:solidFill>
                  <a:schemeClr val="lt1"/>
                </a:solidFill>
                <a:latin typeface="Calibri"/>
                <a:ea typeface="Calibri"/>
                <a:cs typeface="Calibri"/>
                <a:sym typeface="Calibri"/>
              </a:rPr>
              <a:t>BIG LOVE </a:t>
            </a:r>
            <a:r>
              <a:rPr lang="en-US" sz="3600" b="0" i="0" u="none" strike="noStrike" cap="none" dirty="0">
                <a:solidFill>
                  <a:schemeClr val="lt1"/>
                </a:solidFill>
                <a:latin typeface="Calibri"/>
                <a:ea typeface="Calibri"/>
                <a:cs typeface="Calibri"/>
                <a:sym typeface="Calibri"/>
              </a:rPr>
              <a:t>might be for the world around us –the mountains, the woods, the sky, the earth, the environment, our country. </a:t>
            </a:r>
            <a:endParaRPr sz="3600" b="0" i="0" u="none" strike="noStrike" cap="none" dirty="0">
              <a:solidFill>
                <a:schemeClr val="lt1"/>
              </a:solidFill>
              <a:latin typeface="Calibri"/>
              <a:ea typeface="Calibri"/>
              <a:cs typeface="Calibri"/>
              <a:sym typeface="Calibri"/>
            </a:endParaRPr>
          </a:p>
        </p:txBody>
      </p:sp>
      <p:grpSp>
        <p:nvGrpSpPr>
          <p:cNvPr id="663" name="Google Shape;663;p68"/>
          <p:cNvGrpSpPr/>
          <p:nvPr/>
        </p:nvGrpSpPr>
        <p:grpSpPr>
          <a:xfrm>
            <a:off x="-14388" y="6246824"/>
            <a:ext cx="9158400" cy="609600"/>
            <a:chOff x="0" y="0"/>
            <a:chExt cx="9158400" cy="609600"/>
          </a:xfrm>
        </p:grpSpPr>
        <p:sp>
          <p:nvSpPr>
            <p:cNvPr id="664" name="Google Shape;664;p68"/>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65" name="Google Shape;665;p68"/>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666" name="Google Shape;666;p68"/>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8CEA657B-FF9A-3641-BEBE-6B2BD1156B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1"/>
        <p:cNvGrpSpPr/>
        <p:nvPr/>
      </p:nvGrpSpPr>
      <p:grpSpPr>
        <a:xfrm>
          <a:off x="0" y="0"/>
          <a:ext cx="0" cy="0"/>
          <a:chOff x="0" y="0"/>
          <a:chExt cx="0" cy="0"/>
        </a:xfrm>
      </p:grpSpPr>
      <p:sp>
        <p:nvSpPr>
          <p:cNvPr id="672" name="Google Shape;672;p69"/>
          <p:cNvSpPr txBox="1">
            <a:spLocks noGrp="1"/>
          </p:cNvSpPr>
          <p:nvPr>
            <p:ph type="title"/>
          </p:nvPr>
        </p:nvSpPr>
        <p:spPr>
          <a:xfrm>
            <a:off x="171670" y="1695746"/>
            <a:ext cx="3502762" cy="4818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Times New Roman"/>
              <a:buNone/>
            </a:pPr>
            <a:br>
              <a:rPr lang="en-US" sz="2400" b="0" i="0" u="none" strike="noStrike" cap="none">
                <a:solidFill>
                  <a:schemeClr val="lt1"/>
                </a:solidFill>
                <a:latin typeface="Calibri"/>
                <a:ea typeface="Calibri"/>
                <a:cs typeface="Calibri"/>
                <a:sym typeface="Calibri"/>
              </a:rPr>
            </a:b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We ask you to use a quote in your art from the list we are providing you. </a:t>
            </a:r>
            <a:br>
              <a:rPr lang="en-US" sz="2400" b="0" i="0" u="none" strike="noStrike" cap="none">
                <a:solidFill>
                  <a:schemeClr val="lt1"/>
                </a:solidFill>
                <a:latin typeface="Calibri"/>
                <a:ea typeface="Calibri"/>
                <a:cs typeface="Calibri"/>
                <a:sym typeface="Calibri"/>
              </a:rPr>
            </a:b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Here are some thoughts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about LOVE from a great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artist, musician, peacemaker, and poet.</a:t>
            </a:r>
            <a:br>
              <a:rPr lang="en-US" sz="2400" b="0" i="0" u="none" strike="noStrike" cap="none">
                <a:solidFill>
                  <a:schemeClr val="lt1"/>
                </a:solidFill>
                <a:latin typeface="Calibri"/>
                <a:ea typeface="Calibri"/>
                <a:cs typeface="Calibri"/>
                <a:sym typeface="Calibri"/>
              </a:rPr>
            </a:br>
            <a:br>
              <a:rPr lang="en-US" sz="2400" b="0" i="0" u="none" strike="noStrike" cap="none">
                <a:solidFill>
                  <a:schemeClr val="lt1"/>
                </a:solidFill>
                <a:latin typeface="Calibri"/>
                <a:ea typeface="Calibri"/>
                <a:cs typeface="Calibri"/>
                <a:sym typeface="Calibri"/>
              </a:rPr>
            </a:br>
            <a:br>
              <a:rPr lang="en-US" sz="2400" b="0" i="0" u="none" strike="noStrike" cap="none">
                <a:solidFill>
                  <a:schemeClr val="lt1"/>
                </a:solidFill>
                <a:latin typeface="Calibri"/>
                <a:ea typeface="Calibri"/>
                <a:cs typeface="Calibri"/>
                <a:sym typeface="Calibri"/>
              </a:rPr>
            </a:br>
            <a:endParaRPr sz="2400" b="0" i="0" u="none" strike="noStrike" cap="none">
              <a:solidFill>
                <a:schemeClr val="lt1"/>
              </a:solidFill>
              <a:latin typeface="Calibri"/>
              <a:ea typeface="Calibri"/>
              <a:cs typeface="Calibri"/>
              <a:sym typeface="Calibri"/>
            </a:endParaRPr>
          </a:p>
        </p:txBody>
      </p:sp>
      <p:grpSp>
        <p:nvGrpSpPr>
          <p:cNvPr id="673" name="Google Shape;673;p69"/>
          <p:cNvGrpSpPr/>
          <p:nvPr/>
        </p:nvGrpSpPr>
        <p:grpSpPr>
          <a:xfrm>
            <a:off x="-14388" y="6246824"/>
            <a:ext cx="9158400" cy="609600"/>
            <a:chOff x="0" y="0"/>
            <a:chExt cx="9158400" cy="609600"/>
          </a:xfrm>
        </p:grpSpPr>
        <p:sp>
          <p:nvSpPr>
            <p:cNvPr id="674" name="Google Shape;674;p69"/>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75" name="Google Shape;675;p69"/>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676" name="Google Shape;676;p69" descr="Alicia-Keys-W-3.jpg"/>
          <p:cNvPicPr preferRelativeResize="0"/>
          <p:nvPr/>
        </p:nvPicPr>
        <p:blipFill rotWithShape="1">
          <a:blip r:embed="rId3">
            <a:alphaModFix/>
          </a:blip>
          <a:srcRect/>
          <a:stretch/>
        </p:blipFill>
        <p:spPr>
          <a:xfrm>
            <a:off x="3681683" y="564489"/>
            <a:ext cx="2921709" cy="2186313"/>
          </a:xfrm>
          <a:prstGeom prst="rect">
            <a:avLst/>
          </a:prstGeom>
          <a:noFill/>
          <a:ln>
            <a:noFill/>
          </a:ln>
        </p:spPr>
      </p:pic>
      <p:pic>
        <p:nvPicPr>
          <p:cNvPr id="677" name="Google Shape;677;p69" descr="C:\Users\Candace\Documents\29 Pieces\MasterPEACE\LOVE Lesson Images\22. Self-Portrait_(Van_Gogh_September_1889) wikimedia PD.jpg"/>
          <p:cNvPicPr preferRelativeResize="0"/>
          <p:nvPr/>
        </p:nvPicPr>
        <p:blipFill rotWithShape="1">
          <a:blip r:embed="rId4">
            <a:alphaModFix/>
          </a:blip>
          <a:srcRect/>
          <a:stretch/>
        </p:blipFill>
        <p:spPr>
          <a:xfrm>
            <a:off x="6603392" y="0"/>
            <a:ext cx="2692578" cy="3234958"/>
          </a:xfrm>
          <a:prstGeom prst="rect">
            <a:avLst/>
          </a:prstGeom>
          <a:noFill/>
          <a:ln>
            <a:noFill/>
          </a:ln>
        </p:spPr>
      </p:pic>
      <p:pic>
        <p:nvPicPr>
          <p:cNvPr id="678" name="Google Shape;678;p69" descr="maya-angelou-2-600x411.jpg"/>
          <p:cNvPicPr preferRelativeResize="0"/>
          <p:nvPr/>
        </p:nvPicPr>
        <p:blipFill rotWithShape="1">
          <a:blip r:embed="rId5">
            <a:alphaModFix/>
          </a:blip>
          <a:srcRect/>
          <a:stretch/>
        </p:blipFill>
        <p:spPr>
          <a:xfrm>
            <a:off x="6444180" y="3234957"/>
            <a:ext cx="2692579" cy="2945015"/>
          </a:xfrm>
          <a:prstGeom prst="rect">
            <a:avLst/>
          </a:prstGeom>
          <a:noFill/>
          <a:ln>
            <a:noFill/>
          </a:ln>
        </p:spPr>
      </p:pic>
      <p:pic>
        <p:nvPicPr>
          <p:cNvPr id="679" name="Google Shape;679;p69" descr="C:\Users\Candace\Documents\29 Pieces\MasterPEACE\LOVE Lesson Images\18. MKGandhi wikimedia PD.jpg"/>
          <p:cNvPicPr preferRelativeResize="0"/>
          <p:nvPr/>
        </p:nvPicPr>
        <p:blipFill rotWithShape="1">
          <a:blip r:embed="rId6">
            <a:alphaModFix/>
          </a:blip>
          <a:srcRect/>
          <a:stretch/>
        </p:blipFill>
        <p:spPr>
          <a:xfrm>
            <a:off x="4177679" y="3304009"/>
            <a:ext cx="2425713" cy="2955662"/>
          </a:xfrm>
          <a:prstGeom prst="rect">
            <a:avLst/>
          </a:prstGeom>
          <a:noFill/>
          <a:ln>
            <a:noFill/>
          </a:ln>
        </p:spPr>
      </p:pic>
      <p:sp>
        <p:nvSpPr>
          <p:cNvPr id="680" name="Google Shape;680;p6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681" name="Google Shape;681;p69"/>
          <p:cNvSpPr txBox="1"/>
          <p:nvPr/>
        </p:nvSpPr>
        <p:spPr>
          <a:xfrm>
            <a:off x="243465" y="470853"/>
            <a:ext cx="2921708"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4</a:t>
            </a:r>
            <a:r>
              <a:rPr lang="en-US" sz="2400" b="1" i="0" u="none" strike="noStrike" cap="none" baseline="30000">
                <a:solidFill>
                  <a:schemeClr val="lt1"/>
                </a:solidFill>
                <a:latin typeface="Calibri"/>
                <a:ea typeface="Calibri"/>
                <a:cs typeface="Calibri"/>
                <a:sym typeface="Calibri"/>
              </a:rPr>
              <a:t>th</a:t>
            </a:r>
            <a:r>
              <a:rPr lang="en-US" sz="2400" b="1" i="0" u="none" strike="noStrike" cap="none">
                <a:solidFill>
                  <a:schemeClr val="lt1"/>
                </a:solidFill>
                <a:latin typeface="Calibri"/>
                <a:ea typeface="Calibri"/>
                <a:cs typeface="Calibri"/>
                <a:sym typeface="Calibri"/>
              </a:rPr>
              <a:t> PILLAR: WORDS OF A GREATER LOVE THAT STAND THE TEST OF TIME</a:t>
            </a:r>
            <a:endParaRPr sz="2400" b="1" i="0" u="none" strike="noStrike" cap="none">
              <a:solidFill>
                <a:schemeClr val="lt1"/>
              </a:solidFill>
              <a:latin typeface="Arial"/>
              <a:ea typeface="Arial"/>
              <a:cs typeface="Arial"/>
              <a:sym typeface="Arial"/>
            </a:endParaRPr>
          </a:p>
        </p:txBody>
      </p:sp>
      <p:pic>
        <p:nvPicPr>
          <p:cNvPr id="13" name="Picture 12" descr="A red heart with black letters&#10;&#10;Description automatically generated">
            <a:extLst>
              <a:ext uri="{FF2B5EF4-FFF2-40B4-BE49-F238E27FC236}">
                <a16:creationId xmlns:a16="http://schemas.microsoft.com/office/drawing/2014/main" id="{87BA2B01-B6F0-9746-A76D-7DA68D11FA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6"/>
        <p:cNvGrpSpPr/>
        <p:nvPr/>
      </p:nvGrpSpPr>
      <p:grpSpPr>
        <a:xfrm>
          <a:off x="0" y="0"/>
          <a:ext cx="0" cy="0"/>
          <a:chOff x="0" y="0"/>
          <a:chExt cx="0" cy="0"/>
        </a:xfrm>
      </p:grpSpPr>
      <p:pic>
        <p:nvPicPr>
          <p:cNvPr id="687" name="Google Shape;687;p70" descr="C:\Users\Candace\Documents\29 Pieces\MasterPEACE\LOVE Lesson Images\22. Self-Portrait_(Van_Gogh_September_1889) wikimedia PD.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57094" y="-203760"/>
            <a:ext cx="5379760" cy="6463428"/>
          </a:xfrm>
          <a:prstGeom prst="rect">
            <a:avLst/>
          </a:prstGeom>
          <a:noFill/>
          <a:ln>
            <a:noFill/>
          </a:ln>
        </p:spPr>
      </p:pic>
      <p:grpSp>
        <p:nvGrpSpPr>
          <p:cNvPr id="688" name="Google Shape;688;p70"/>
          <p:cNvGrpSpPr/>
          <p:nvPr/>
        </p:nvGrpSpPr>
        <p:grpSpPr>
          <a:xfrm>
            <a:off x="-14388" y="6246824"/>
            <a:ext cx="9158400" cy="609600"/>
            <a:chOff x="0" y="0"/>
            <a:chExt cx="9158400" cy="609600"/>
          </a:xfrm>
        </p:grpSpPr>
        <p:sp>
          <p:nvSpPr>
            <p:cNvPr id="689" name="Google Shape;689;p70"/>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90" name="Google Shape;690;p70"/>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691" name="Google Shape;691;p70"/>
          <p:cNvSpPr txBox="1"/>
          <p:nvPr/>
        </p:nvSpPr>
        <p:spPr>
          <a:xfrm>
            <a:off x="425423" y="623094"/>
            <a:ext cx="2819700" cy="412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br>
              <a:rPr lang="en-US" sz="2400" b="1" i="0" u="none" strike="noStrike" cap="none">
                <a:solidFill>
                  <a:srgbClr val="FFFFFF"/>
                </a:solidFill>
                <a:latin typeface="Calibri"/>
                <a:ea typeface="Calibri"/>
                <a:cs typeface="Calibri"/>
                <a:sym typeface="Calibri"/>
              </a:rPr>
            </a:br>
            <a:r>
              <a:rPr lang="en-US" sz="4200" b="1" i="0" u="none" strike="noStrike" cap="none">
                <a:solidFill>
                  <a:srgbClr val="FFFFFF"/>
                </a:solidFill>
                <a:latin typeface="Calibri"/>
                <a:ea typeface="Calibri"/>
                <a:cs typeface="Calibri"/>
                <a:sym typeface="Calibri"/>
              </a:rPr>
              <a:t>Vincent </a:t>
            </a:r>
            <a:br>
              <a:rPr lang="en-US" sz="4200" b="1" i="0" u="none" strike="noStrike" cap="none">
                <a:solidFill>
                  <a:srgbClr val="FFFFFF"/>
                </a:solidFill>
                <a:latin typeface="Calibri"/>
                <a:ea typeface="Calibri"/>
                <a:cs typeface="Calibri"/>
                <a:sym typeface="Calibri"/>
              </a:rPr>
            </a:br>
            <a:r>
              <a:rPr lang="en-US" sz="4200" b="1" i="0" u="none" strike="noStrike" cap="none">
                <a:solidFill>
                  <a:srgbClr val="FFFFFF"/>
                </a:solidFill>
                <a:latin typeface="Calibri"/>
                <a:ea typeface="Calibri"/>
                <a:cs typeface="Calibri"/>
                <a:sym typeface="Calibri"/>
              </a:rPr>
              <a:t>Van Gogh </a:t>
            </a:r>
            <a:r>
              <a:rPr lang="en-US" sz="3000" b="0" i="0" u="none" strike="noStrike" cap="none">
                <a:solidFill>
                  <a:srgbClr val="FFFFFF"/>
                </a:solidFill>
                <a:latin typeface="Calibri"/>
                <a:ea typeface="Calibri"/>
                <a:cs typeface="Calibri"/>
                <a:sym typeface="Calibri"/>
              </a:rPr>
              <a:t>1853-1890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DAE5F1"/>
                </a:solidFill>
                <a:latin typeface="Calibri"/>
                <a:ea typeface="Calibri"/>
                <a:cs typeface="Calibri"/>
                <a:sym typeface="Calibri"/>
              </a:rPr>
              <a:t>Van Gogh is recognized as one of the greatest artists of all time.</a:t>
            </a:r>
            <a:endParaRPr sz="2800" b="0" i="0" u="none" strike="noStrike" cap="none">
              <a:solidFill>
                <a:srgbClr val="DAE5F1"/>
              </a:solidFill>
              <a:latin typeface="Calibri"/>
              <a:ea typeface="Calibri"/>
              <a:cs typeface="Calibri"/>
              <a:sym typeface="Calibri"/>
            </a:endParaRPr>
          </a:p>
        </p:txBody>
      </p:sp>
      <p:sp>
        <p:nvSpPr>
          <p:cNvPr id="692" name="Google Shape;692;p70"/>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90074D42-32FD-7046-A9D2-258219C931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7"/>
        <p:cNvGrpSpPr/>
        <p:nvPr/>
      </p:nvGrpSpPr>
      <p:grpSpPr>
        <a:xfrm>
          <a:off x="0" y="0"/>
          <a:ext cx="0" cy="0"/>
          <a:chOff x="0" y="0"/>
          <a:chExt cx="0" cy="0"/>
        </a:xfrm>
      </p:grpSpPr>
      <p:sp>
        <p:nvSpPr>
          <p:cNvPr id="698" name="Google Shape;698;p71"/>
          <p:cNvSpPr txBox="1">
            <a:spLocks noGrp="1"/>
          </p:cNvSpPr>
          <p:nvPr>
            <p:ph type="ctrTitle"/>
          </p:nvPr>
        </p:nvSpPr>
        <p:spPr>
          <a:xfrm>
            <a:off x="5824598" y="1271310"/>
            <a:ext cx="3223500" cy="3686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Times New Roman"/>
              <a:buNone/>
            </a:pPr>
            <a:br>
              <a:rPr lang="en-US" sz="2800" b="0" i="0" u="none" strike="noStrike" cap="none">
                <a:solidFill>
                  <a:srgbClr val="DAE5F1"/>
                </a:solidFill>
                <a:latin typeface="Calibri"/>
                <a:ea typeface="Calibri"/>
                <a:cs typeface="Calibri"/>
                <a:sym typeface="Calibri"/>
              </a:rPr>
            </a:br>
            <a:r>
              <a:rPr lang="en-US" sz="2800" b="0" i="0" u="none" strike="noStrike" cap="none">
                <a:solidFill>
                  <a:srgbClr val="DAE5F1"/>
                </a:solidFill>
                <a:latin typeface="Calibri"/>
                <a:ea typeface="Calibri"/>
                <a:cs typeface="Calibri"/>
                <a:sym typeface="Calibri"/>
              </a:rPr>
              <a:t>“The more I think </a:t>
            </a:r>
            <a:br>
              <a:rPr lang="en-US" sz="2800" b="0" i="0" u="none" strike="noStrike" cap="none">
                <a:solidFill>
                  <a:srgbClr val="DAE5F1"/>
                </a:solidFill>
                <a:latin typeface="Calibri"/>
                <a:ea typeface="Calibri"/>
                <a:cs typeface="Calibri"/>
                <a:sym typeface="Calibri"/>
              </a:rPr>
            </a:br>
            <a:r>
              <a:rPr lang="en-US" sz="2800" b="0" i="0" u="none" strike="noStrike" cap="none">
                <a:solidFill>
                  <a:srgbClr val="DAE5F1"/>
                </a:solidFill>
                <a:latin typeface="Calibri"/>
                <a:ea typeface="Calibri"/>
                <a:cs typeface="Calibri"/>
                <a:sym typeface="Calibri"/>
              </a:rPr>
              <a:t>it over, the more I </a:t>
            </a:r>
            <a:br>
              <a:rPr lang="en-US" sz="2800" b="0" i="0" u="none" strike="noStrike" cap="none">
                <a:solidFill>
                  <a:srgbClr val="DAE5F1"/>
                </a:solidFill>
                <a:latin typeface="Calibri"/>
                <a:ea typeface="Calibri"/>
                <a:cs typeface="Calibri"/>
                <a:sym typeface="Calibri"/>
              </a:rPr>
            </a:br>
            <a:r>
              <a:rPr lang="en-US" sz="2800" b="0" i="0" u="none" strike="noStrike" cap="none">
                <a:solidFill>
                  <a:srgbClr val="DAE5F1"/>
                </a:solidFill>
                <a:latin typeface="Calibri"/>
                <a:ea typeface="Calibri"/>
                <a:cs typeface="Calibri"/>
                <a:sym typeface="Calibri"/>
              </a:rPr>
              <a:t>feel that there is nothing more truly artistic than to </a:t>
            </a:r>
            <a:br>
              <a:rPr lang="en-US" sz="2800" b="0" i="0" u="none" strike="noStrike" cap="none">
                <a:solidFill>
                  <a:srgbClr val="DAE5F1"/>
                </a:solidFill>
                <a:latin typeface="Calibri"/>
                <a:ea typeface="Calibri"/>
                <a:cs typeface="Calibri"/>
                <a:sym typeface="Calibri"/>
              </a:rPr>
            </a:br>
            <a:r>
              <a:rPr lang="en-US" sz="2800" b="0" i="0" u="none" strike="noStrike" cap="none">
                <a:solidFill>
                  <a:srgbClr val="DAE5F1"/>
                </a:solidFill>
                <a:latin typeface="Calibri"/>
                <a:ea typeface="Calibri"/>
                <a:cs typeface="Calibri"/>
                <a:sym typeface="Calibri"/>
              </a:rPr>
              <a:t>Love People.”</a:t>
            </a:r>
            <a:br>
              <a:rPr lang="en-US" sz="2800" b="0" i="0" u="none" strike="noStrike" cap="none">
                <a:solidFill>
                  <a:srgbClr val="DAE5F1"/>
                </a:solidFill>
                <a:latin typeface="Calibri"/>
                <a:ea typeface="Calibri"/>
                <a:cs typeface="Calibri"/>
                <a:sym typeface="Calibri"/>
              </a:rPr>
            </a:br>
            <a:br>
              <a:rPr lang="en-US" sz="2800" b="0" u="none" strike="noStrike" cap="none">
                <a:solidFill>
                  <a:srgbClr val="DAE5F1"/>
                </a:solidFill>
                <a:latin typeface="Calibri"/>
                <a:ea typeface="Calibri"/>
                <a:cs typeface="Calibri"/>
                <a:sym typeface="Calibri"/>
              </a:rPr>
            </a:br>
            <a:r>
              <a:rPr lang="en-US" sz="2800" b="0" u="none" strike="noStrike" cap="none">
                <a:solidFill>
                  <a:srgbClr val="DAE5F1"/>
                </a:solidFill>
                <a:latin typeface="Calibri"/>
                <a:ea typeface="Calibri"/>
                <a:cs typeface="Calibri"/>
                <a:sym typeface="Calibri"/>
              </a:rPr>
              <a:t>— Vincent Van Gogh  </a:t>
            </a:r>
            <a:endParaRPr sz="2800" b="0" u="none" strike="noStrike" cap="none">
              <a:solidFill>
                <a:srgbClr val="DAE5F1"/>
              </a:solidFill>
              <a:latin typeface="Calibri"/>
              <a:ea typeface="Calibri"/>
              <a:cs typeface="Calibri"/>
              <a:sym typeface="Calibri"/>
            </a:endParaRPr>
          </a:p>
        </p:txBody>
      </p:sp>
      <p:grpSp>
        <p:nvGrpSpPr>
          <p:cNvPr id="699" name="Google Shape;699;p71"/>
          <p:cNvGrpSpPr/>
          <p:nvPr/>
        </p:nvGrpSpPr>
        <p:grpSpPr>
          <a:xfrm>
            <a:off x="-14388" y="6246824"/>
            <a:ext cx="9158400" cy="609600"/>
            <a:chOff x="0" y="0"/>
            <a:chExt cx="9158400" cy="609600"/>
          </a:xfrm>
        </p:grpSpPr>
        <p:sp>
          <p:nvSpPr>
            <p:cNvPr id="700" name="Google Shape;700;p71"/>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01" name="Google Shape;701;p71"/>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702" name="Google Shape;702;p71" descr="Stewpot_74IMG_0121HR.jpg"/>
          <p:cNvPicPr preferRelativeResize="0"/>
          <p:nvPr/>
        </p:nvPicPr>
        <p:blipFill rotWithShape="1">
          <a:blip r:embed="rId3">
            <a:alphaModFix/>
          </a:blip>
          <a:srcRect/>
          <a:stretch/>
        </p:blipFill>
        <p:spPr>
          <a:xfrm>
            <a:off x="148438" y="195400"/>
            <a:ext cx="5489227" cy="5764301"/>
          </a:xfrm>
          <a:prstGeom prst="rect">
            <a:avLst/>
          </a:prstGeom>
          <a:noFill/>
          <a:ln>
            <a:noFill/>
          </a:ln>
        </p:spPr>
      </p:pic>
      <p:sp>
        <p:nvSpPr>
          <p:cNvPr id="703" name="Google Shape;703;p7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84BB6CC6-FE32-5749-886D-8634A49159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8"/>
        <p:cNvGrpSpPr/>
        <p:nvPr/>
      </p:nvGrpSpPr>
      <p:grpSpPr>
        <a:xfrm>
          <a:off x="0" y="0"/>
          <a:ext cx="0" cy="0"/>
          <a:chOff x="0" y="0"/>
          <a:chExt cx="0" cy="0"/>
        </a:xfrm>
      </p:grpSpPr>
      <p:grpSp>
        <p:nvGrpSpPr>
          <p:cNvPr id="709" name="Google Shape;709;p72"/>
          <p:cNvGrpSpPr/>
          <p:nvPr/>
        </p:nvGrpSpPr>
        <p:grpSpPr>
          <a:xfrm>
            <a:off x="-14388" y="6246824"/>
            <a:ext cx="9158400" cy="609600"/>
            <a:chOff x="0" y="0"/>
            <a:chExt cx="9158400" cy="609600"/>
          </a:xfrm>
        </p:grpSpPr>
        <p:sp>
          <p:nvSpPr>
            <p:cNvPr id="710" name="Google Shape;710;p72"/>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11" name="Google Shape;711;p72"/>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712" name="Google Shape;712;p72"/>
          <p:cNvSpPr txBox="1"/>
          <p:nvPr/>
        </p:nvSpPr>
        <p:spPr>
          <a:xfrm>
            <a:off x="259272" y="886751"/>
            <a:ext cx="2819700" cy="433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Calibri"/>
                <a:ea typeface="Calibri"/>
                <a:cs typeface="Calibri"/>
                <a:sym typeface="Calibri"/>
              </a:rPr>
              <a:t>Alicia Keys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FFFFFF"/>
                </a:solidFill>
                <a:latin typeface="Calibri"/>
                <a:ea typeface="Calibri"/>
                <a:cs typeface="Calibri"/>
                <a:sym typeface="Calibri"/>
              </a:rPr>
              <a:t>Born 1981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DCE6F2"/>
                </a:solidFill>
                <a:latin typeface="Calibri"/>
                <a:ea typeface="Calibri"/>
                <a:cs typeface="Calibri"/>
                <a:sym typeface="Calibri"/>
              </a:rPr>
              <a:t>Alicia Keys</a:t>
            </a:r>
            <a:r>
              <a:rPr lang="en-US" sz="2800" b="0" i="0" u="none" strike="noStrike" cap="none">
                <a:solidFill>
                  <a:srgbClr val="DCE6F2"/>
                </a:solidFill>
                <a:latin typeface="Calibri"/>
                <a:ea typeface="Calibri"/>
                <a:cs typeface="Calibri"/>
                <a:sym typeface="Calibri"/>
              </a:rPr>
              <a:t> is an American singer, songwriter, record producer, pianist, and actress.</a:t>
            </a:r>
            <a:endParaRPr sz="2800" b="0" i="0" u="none" strike="noStrike" cap="none">
              <a:solidFill>
                <a:srgbClr val="DCE6F2"/>
              </a:solidFill>
              <a:latin typeface="Calibri"/>
              <a:ea typeface="Calibri"/>
              <a:cs typeface="Calibri"/>
              <a:sym typeface="Calibri"/>
            </a:endParaRPr>
          </a:p>
        </p:txBody>
      </p:sp>
      <p:pic>
        <p:nvPicPr>
          <p:cNvPr id="713" name="Google Shape;713;p72" descr="Alicia Keys.jpg"/>
          <p:cNvPicPr preferRelativeResize="0"/>
          <p:nvPr/>
        </p:nvPicPr>
        <p:blipFill rotWithShape="1">
          <a:blip r:embed="rId3">
            <a:alphaModFix/>
          </a:blip>
          <a:srcRect/>
          <a:stretch/>
        </p:blipFill>
        <p:spPr>
          <a:xfrm>
            <a:off x="3079120" y="886751"/>
            <a:ext cx="6064883" cy="4451623"/>
          </a:xfrm>
          <a:prstGeom prst="rect">
            <a:avLst/>
          </a:prstGeom>
          <a:noFill/>
          <a:ln>
            <a:noFill/>
          </a:ln>
        </p:spPr>
      </p:pic>
      <p:sp>
        <p:nvSpPr>
          <p:cNvPr id="714" name="Google Shape;714;p7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536ECCD6-8C28-CD4D-A07A-4003ECC26D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21"/>
          <p:cNvGrpSpPr/>
          <p:nvPr/>
        </p:nvGrpSpPr>
        <p:grpSpPr>
          <a:xfrm>
            <a:off x="-14388" y="6246824"/>
            <a:ext cx="9158400" cy="609600"/>
            <a:chOff x="0" y="0"/>
            <a:chExt cx="9158400" cy="609600"/>
          </a:xfrm>
        </p:grpSpPr>
        <p:sp>
          <p:nvSpPr>
            <p:cNvPr id="143" name="Google Shape;143;p21"/>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44" name="Google Shape;144;p21"/>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145" name="Google Shape;145;p21"/>
          <p:cNvPicPr preferRelativeResize="0"/>
          <p:nvPr/>
        </p:nvPicPr>
        <p:blipFill rotWithShape="1">
          <a:blip r:embed="rId3">
            <a:alphaModFix/>
          </a:blip>
          <a:srcRect/>
          <a:stretch/>
        </p:blipFill>
        <p:spPr>
          <a:xfrm>
            <a:off x="215900" y="170873"/>
            <a:ext cx="4356100" cy="1574800"/>
          </a:xfrm>
          <a:prstGeom prst="rect">
            <a:avLst/>
          </a:prstGeom>
          <a:noFill/>
          <a:ln>
            <a:noFill/>
          </a:ln>
        </p:spPr>
      </p:pic>
      <p:pic>
        <p:nvPicPr>
          <p:cNvPr id="146" name="Google Shape;146;p21"/>
          <p:cNvPicPr preferRelativeResize="0"/>
          <p:nvPr/>
        </p:nvPicPr>
        <p:blipFill rotWithShape="1">
          <a:blip r:embed="rId4">
            <a:alphaModFix/>
          </a:blip>
          <a:srcRect/>
          <a:stretch/>
        </p:blipFill>
        <p:spPr>
          <a:xfrm>
            <a:off x="5275591" y="-348379"/>
            <a:ext cx="3868421" cy="2618458"/>
          </a:xfrm>
          <a:prstGeom prst="rect">
            <a:avLst/>
          </a:prstGeom>
          <a:noFill/>
          <a:ln>
            <a:noFill/>
          </a:ln>
        </p:spPr>
      </p:pic>
      <p:pic>
        <p:nvPicPr>
          <p:cNvPr id="147" name="Google Shape;147;p2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7227" y="1678734"/>
            <a:ext cx="1816100" cy="2781300"/>
          </a:xfrm>
          <a:prstGeom prst="rect">
            <a:avLst/>
          </a:prstGeom>
          <a:noFill/>
          <a:ln>
            <a:noFill/>
          </a:ln>
        </p:spPr>
      </p:pic>
      <p:pic>
        <p:nvPicPr>
          <p:cNvPr id="148" name="Google Shape;148;p21"/>
          <p:cNvPicPr preferRelativeResize="0"/>
          <p:nvPr/>
        </p:nvPicPr>
        <p:blipFill rotWithShape="1">
          <a:blip r:embed="rId6">
            <a:alphaModFix/>
          </a:blip>
          <a:srcRect/>
          <a:stretch/>
        </p:blipFill>
        <p:spPr>
          <a:xfrm>
            <a:off x="1750071" y="4551546"/>
            <a:ext cx="1628469" cy="1708123"/>
          </a:xfrm>
          <a:prstGeom prst="rect">
            <a:avLst/>
          </a:prstGeom>
          <a:noFill/>
          <a:ln>
            <a:noFill/>
          </a:ln>
        </p:spPr>
      </p:pic>
      <p:pic>
        <p:nvPicPr>
          <p:cNvPr id="149" name="Google Shape;149;p21"/>
          <p:cNvPicPr preferRelativeResize="0"/>
          <p:nvPr/>
        </p:nvPicPr>
        <p:blipFill rotWithShape="1">
          <a:blip r:embed="rId7">
            <a:alphaModFix/>
          </a:blip>
          <a:srcRect/>
          <a:stretch/>
        </p:blipFill>
        <p:spPr>
          <a:xfrm>
            <a:off x="3554621" y="4538700"/>
            <a:ext cx="1720969" cy="1720969"/>
          </a:xfrm>
          <a:prstGeom prst="rect">
            <a:avLst/>
          </a:prstGeom>
          <a:noFill/>
          <a:ln>
            <a:noFill/>
          </a:ln>
        </p:spPr>
      </p:pic>
      <p:pic>
        <p:nvPicPr>
          <p:cNvPr id="150" name="Google Shape;150;p2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436789" y="2416174"/>
            <a:ext cx="3537604" cy="3742353"/>
          </a:xfrm>
          <a:prstGeom prst="rect">
            <a:avLst/>
          </a:prstGeom>
          <a:noFill/>
          <a:ln>
            <a:noFill/>
          </a:ln>
        </p:spPr>
      </p:pic>
      <p:pic>
        <p:nvPicPr>
          <p:cNvPr id="151" name="Google Shape;151;p21"/>
          <p:cNvPicPr preferRelativeResize="0"/>
          <p:nvPr/>
        </p:nvPicPr>
        <p:blipFill rotWithShape="1">
          <a:blip r:embed="rId9">
            <a:alphaModFix/>
          </a:blip>
          <a:srcRect/>
          <a:stretch/>
        </p:blipFill>
        <p:spPr>
          <a:xfrm>
            <a:off x="5814442" y="4233119"/>
            <a:ext cx="2957649" cy="2293250"/>
          </a:xfrm>
          <a:prstGeom prst="rect">
            <a:avLst/>
          </a:prstGeom>
          <a:noFill/>
          <a:ln>
            <a:noFill/>
          </a:ln>
        </p:spPr>
      </p:pic>
      <p:sp>
        <p:nvSpPr>
          <p:cNvPr id="152" name="Google Shape;152;p21"/>
          <p:cNvSpPr txBox="1"/>
          <p:nvPr/>
        </p:nvSpPr>
        <p:spPr>
          <a:xfrm>
            <a:off x="1869367" y="1995915"/>
            <a:ext cx="3262818" cy="22467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29 Pieces conceived the Dallas LOVE Project to honor the legacy of President John F. Kennedy. Following the president’s assassination in 1963, Dallas was labeled by some as a “City of Hate.”</a:t>
            </a:r>
            <a:endParaRPr sz="1400" b="0" i="0" u="none" strike="noStrike" cap="none">
              <a:solidFill>
                <a:srgbClr val="000000"/>
              </a:solidFill>
              <a:latin typeface="Arial"/>
              <a:ea typeface="Arial"/>
              <a:cs typeface="Arial"/>
              <a:sym typeface="Arial"/>
            </a:endParaRPr>
          </a:p>
        </p:txBody>
      </p:sp>
      <p:sp>
        <p:nvSpPr>
          <p:cNvPr id="153" name="Google Shape;153;p21"/>
          <p:cNvSpPr txBox="1"/>
          <p:nvPr/>
        </p:nvSpPr>
        <p:spPr>
          <a:xfrm>
            <a:off x="5667444" y="2962438"/>
            <a:ext cx="3104648"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In 2013, through the Dallas </a:t>
            </a:r>
            <a:r>
              <a:rPr lang="en-US" sz="2000" b="1" i="0" u="none" strike="noStrike" cap="none">
                <a:solidFill>
                  <a:srgbClr val="FFFFFF"/>
                </a:solidFill>
                <a:latin typeface="Calibri"/>
                <a:ea typeface="Calibri"/>
                <a:cs typeface="Calibri"/>
                <a:sym typeface="Calibri"/>
              </a:rPr>
              <a:t>LOVE</a:t>
            </a:r>
            <a:r>
              <a:rPr lang="en-US" sz="2000" b="0" i="0" u="none" strike="noStrike" cap="none">
                <a:solidFill>
                  <a:srgbClr val="FFFFFF"/>
                </a:solidFill>
                <a:latin typeface="Calibri"/>
                <a:ea typeface="Calibri"/>
                <a:cs typeface="Calibri"/>
                <a:sym typeface="Calibri"/>
              </a:rPr>
              <a:t> Project, 29 Pieces brought artists together to express the idea that Dallas is a city where </a:t>
            </a:r>
            <a:r>
              <a:rPr lang="en-US" sz="2000" b="1" i="0" u="none" strike="noStrike" cap="none">
                <a:solidFill>
                  <a:srgbClr val="FFFFFF"/>
                </a:solidFill>
                <a:latin typeface="Calibri"/>
                <a:ea typeface="Calibri"/>
                <a:cs typeface="Calibri"/>
                <a:sym typeface="Calibri"/>
              </a:rPr>
              <a:t>LOVE</a:t>
            </a:r>
            <a:r>
              <a:rPr lang="en-US" sz="2000" b="0" i="0" u="none" strike="noStrike" cap="none">
                <a:solidFill>
                  <a:srgbClr val="FFFFFF"/>
                </a:solidFill>
                <a:latin typeface="Calibri"/>
                <a:ea typeface="Calibri"/>
                <a:cs typeface="Calibri"/>
                <a:sym typeface="Calibri"/>
              </a:rPr>
              <a:t> thrives.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154" name="Google Shape;154;p2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6" name="Picture 15" descr="A red heart with black letters&#10;&#10;Description automatically generated">
            <a:extLst>
              <a:ext uri="{FF2B5EF4-FFF2-40B4-BE49-F238E27FC236}">
                <a16:creationId xmlns:a16="http://schemas.microsoft.com/office/drawing/2014/main" id="{754EF7DF-D72C-724D-8E2E-4FBD276072E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fade">
                                      <p:cBhvr>
                                        <p:cTn id="11"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9"/>
        <p:cNvGrpSpPr/>
        <p:nvPr/>
      </p:nvGrpSpPr>
      <p:grpSpPr>
        <a:xfrm>
          <a:off x="0" y="0"/>
          <a:ext cx="0" cy="0"/>
          <a:chOff x="0" y="0"/>
          <a:chExt cx="0" cy="0"/>
        </a:xfrm>
      </p:grpSpPr>
      <p:sp>
        <p:nvSpPr>
          <p:cNvPr id="720" name="Google Shape;720;p73"/>
          <p:cNvSpPr txBox="1">
            <a:spLocks noGrp="1"/>
          </p:cNvSpPr>
          <p:nvPr>
            <p:ph type="ctrTitle"/>
          </p:nvPr>
        </p:nvSpPr>
        <p:spPr>
          <a:xfrm>
            <a:off x="6350188" y="1009588"/>
            <a:ext cx="2735400" cy="3686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DCE6F2"/>
              </a:buClr>
              <a:buSzPts val="900"/>
              <a:buFont typeface="Calibri"/>
              <a:buNone/>
            </a:pPr>
            <a:br>
              <a:rPr lang="en-US" sz="3600" b="0" i="0" u="none" strike="noStrike" cap="none">
                <a:solidFill>
                  <a:srgbClr val="DCE6F2"/>
                </a:solidFill>
                <a:latin typeface="Calibri"/>
                <a:ea typeface="Calibri"/>
                <a:cs typeface="Calibri"/>
                <a:sym typeface="Calibri"/>
              </a:rPr>
            </a:br>
            <a:r>
              <a:rPr lang="en-US" sz="3600" b="0" i="0" u="none" strike="noStrike" cap="none">
                <a:solidFill>
                  <a:srgbClr val="DCE6F2"/>
                </a:solidFill>
                <a:latin typeface="Calibri"/>
                <a:ea typeface="Calibri"/>
                <a:cs typeface="Calibri"/>
                <a:sym typeface="Calibri"/>
              </a:rPr>
              <a:t>“Love will come find you just to remind you of who you are."</a:t>
            </a:r>
            <a:br>
              <a:rPr lang="en-US" sz="3600" b="0" i="0" u="none" strike="noStrike" cap="none">
                <a:solidFill>
                  <a:srgbClr val="DCE6F2"/>
                </a:solidFill>
                <a:latin typeface="Calibri"/>
                <a:ea typeface="Calibri"/>
                <a:cs typeface="Calibri"/>
                <a:sym typeface="Calibri"/>
              </a:rPr>
            </a:br>
            <a:br>
              <a:rPr lang="en-US" sz="3600" b="0" i="0" u="none" strike="noStrike" cap="none">
                <a:solidFill>
                  <a:srgbClr val="DCE6F2"/>
                </a:solidFill>
                <a:latin typeface="Calibri"/>
                <a:ea typeface="Calibri"/>
                <a:cs typeface="Calibri"/>
                <a:sym typeface="Calibri"/>
              </a:rPr>
            </a:br>
            <a:r>
              <a:rPr lang="en-US" sz="3600" b="0" i="0" u="none" strike="noStrike" cap="none">
                <a:solidFill>
                  <a:srgbClr val="DCE6F2"/>
                </a:solidFill>
                <a:latin typeface="Calibri"/>
                <a:ea typeface="Calibri"/>
                <a:cs typeface="Calibri"/>
                <a:sym typeface="Calibri"/>
              </a:rPr>
              <a:t>— Alicia Keys</a:t>
            </a:r>
            <a:endParaRPr sz="3600" b="0" i="0" u="none" strike="noStrike" cap="none">
              <a:solidFill>
                <a:srgbClr val="DCE6F2"/>
              </a:solidFill>
              <a:latin typeface="Calibri"/>
              <a:ea typeface="Calibri"/>
              <a:cs typeface="Calibri"/>
              <a:sym typeface="Calibri"/>
            </a:endParaRPr>
          </a:p>
        </p:txBody>
      </p:sp>
      <p:grpSp>
        <p:nvGrpSpPr>
          <p:cNvPr id="721" name="Google Shape;721;p73"/>
          <p:cNvGrpSpPr/>
          <p:nvPr/>
        </p:nvGrpSpPr>
        <p:grpSpPr>
          <a:xfrm>
            <a:off x="-14388" y="6246824"/>
            <a:ext cx="9158400" cy="609600"/>
            <a:chOff x="0" y="0"/>
            <a:chExt cx="9158400" cy="609600"/>
          </a:xfrm>
        </p:grpSpPr>
        <p:sp>
          <p:nvSpPr>
            <p:cNvPr id="722" name="Google Shape;722;p73"/>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23" name="Google Shape;723;p73"/>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724" name="Google Shape;724;p73" descr="IMG_1818.JPG"/>
          <p:cNvPicPr preferRelativeResize="0"/>
          <p:nvPr/>
        </p:nvPicPr>
        <p:blipFill rotWithShape="1">
          <a:blip r:embed="rId3">
            <a:alphaModFix/>
          </a:blip>
          <a:srcRect/>
          <a:stretch/>
        </p:blipFill>
        <p:spPr>
          <a:xfrm>
            <a:off x="0" y="0"/>
            <a:ext cx="6240833" cy="6259672"/>
          </a:xfrm>
          <a:prstGeom prst="rect">
            <a:avLst/>
          </a:prstGeom>
          <a:noFill/>
          <a:ln>
            <a:noFill/>
          </a:ln>
        </p:spPr>
      </p:pic>
      <p:sp>
        <p:nvSpPr>
          <p:cNvPr id="725" name="Google Shape;725;p7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B387EC18-7DEA-0E46-9C35-A5FCB65F3C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0"/>
        <p:cNvGrpSpPr/>
        <p:nvPr/>
      </p:nvGrpSpPr>
      <p:grpSpPr>
        <a:xfrm>
          <a:off x="0" y="0"/>
          <a:ext cx="0" cy="0"/>
          <a:chOff x="0" y="0"/>
          <a:chExt cx="0" cy="0"/>
        </a:xfrm>
      </p:grpSpPr>
      <p:pic>
        <p:nvPicPr>
          <p:cNvPr id="731" name="Google Shape;731;p74" descr="C:\Users\Candace\Documents\29 Pieces\MasterPEACE\LOVE Lesson Images\18. MKGandhi wikimedia PD.jpg"/>
          <p:cNvPicPr preferRelativeResize="0"/>
          <p:nvPr/>
        </p:nvPicPr>
        <p:blipFill rotWithShape="1">
          <a:blip r:embed="rId3">
            <a:alphaModFix/>
          </a:blip>
          <a:srcRect/>
          <a:stretch/>
        </p:blipFill>
        <p:spPr>
          <a:xfrm>
            <a:off x="3974794" y="-21712"/>
            <a:ext cx="5201773" cy="6421854"/>
          </a:xfrm>
          <a:prstGeom prst="rect">
            <a:avLst/>
          </a:prstGeom>
          <a:noFill/>
          <a:ln>
            <a:noFill/>
          </a:ln>
        </p:spPr>
      </p:pic>
      <p:grpSp>
        <p:nvGrpSpPr>
          <p:cNvPr id="732" name="Google Shape;732;p74"/>
          <p:cNvGrpSpPr/>
          <p:nvPr/>
        </p:nvGrpSpPr>
        <p:grpSpPr>
          <a:xfrm>
            <a:off x="-14388" y="6246824"/>
            <a:ext cx="9158400" cy="609600"/>
            <a:chOff x="0" y="0"/>
            <a:chExt cx="9158400" cy="609600"/>
          </a:xfrm>
        </p:grpSpPr>
        <p:sp>
          <p:nvSpPr>
            <p:cNvPr id="733" name="Google Shape;733;p74"/>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34" name="Google Shape;734;p74"/>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735" name="Google Shape;735;p74"/>
          <p:cNvSpPr txBox="1"/>
          <p:nvPr/>
        </p:nvSpPr>
        <p:spPr>
          <a:xfrm>
            <a:off x="523119" y="412505"/>
            <a:ext cx="2819700" cy="541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Calibri"/>
                <a:ea typeface="Calibri"/>
                <a:cs typeface="Calibri"/>
                <a:sym typeface="Calibri"/>
              </a:rPr>
              <a:t>Mahatma Gandhi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FFFFFF"/>
                </a:solidFill>
                <a:latin typeface="Calibri"/>
                <a:ea typeface="Calibri"/>
                <a:cs typeface="Calibri"/>
                <a:sym typeface="Calibri"/>
              </a:rPr>
              <a:t>1869-1948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DAE5F1"/>
                </a:solidFill>
                <a:latin typeface="Calibri"/>
                <a:ea typeface="Calibri"/>
                <a:cs typeface="Calibri"/>
                <a:sym typeface="Calibri"/>
              </a:rPr>
              <a:t>Gandhi</a:t>
            </a:r>
            <a:r>
              <a:rPr lang="en-US" sz="2800" b="0" i="0" u="none" strike="noStrike" cap="none">
                <a:solidFill>
                  <a:srgbClr val="DAE5F1"/>
                </a:solidFill>
                <a:latin typeface="Calibri"/>
                <a:ea typeface="Calibri"/>
                <a:cs typeface="Calibri"/>
                <a:sym typeface="Calibri"/>
              </a:rPr>
              <a:t> was a peaceful leader who used non-violence to lead the people of India to independence.</a:t>
            </a:r>
            <a:endParaRPr sz="2800" b="0" i="0" u="none" strike="noStrike" cap="none">
              <a:solidFill>
                <a:srgbClr val="DAE5F1"/>
              </a:solidFill>
              <a:latin typeface="Calibri"/>
              <a:ea typeface="Calibri"/>
              <a:cs typeface="Calibri"/>
              <a:sym typeface="Calibri"/>
            </a:endParaRPr>
          </a:p>
        </p:txBody>
      </p:sp>
      <p:sp>
        <p:nvSpPr>
          <p:cNvPr id="736" name="Google Shape;736;p7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524A2D16-1E75-164E-9E22-1BFB9550D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1"/>
        <p:cNvGrpSpPr/>
        <p:nvPr/>
      </p:nvGrpSpPr>
      <p:grpSpPr>
        <a:xfrm>
          <a:off x="0" y="0"/>
          <a:ext cx="0" cy="0"/>
          <a:chOff x="0" y="0"/>
          <a:chExt cx="0" cy="0"/>
        </a:xfrm>
      </p:grpSpPr>
      <p:sp>
        <p:nvSpPr>
          <p:cNvPr id="742" name="Google Shape;742;p75"/>
          <p:cNvSpPr txBox="1">
            <a:spLocks noGrp="1"/>
          </p:cNvSpPr>
          <p:nvPr>
            <p:ph type="ctrTitle"/>
          </p:nvPr>
        </p:nvSpPr>
        <p:spPr>
          <a:xfrm>
            <a:off x="5492641" y="1063845"/>
            <a:ext cx="4103100" cy="4277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Times New Roman"/>
              <a:buNone/>
            </a:pPr>
            <a:r>
              <a:rPr lang="en-US" sz="3600" b="0" i="0" u="none" strike="noStrike" cap="none">
                <a:solidFill>
                  <a:schemeClr val="lt1"/>
                </a:solidFill>
                <a:latin typeface="Calibri"/>
                <a:ea typeface="Calibri"/>
                <a:cs typeface="Calibri"/>
                <a:sym typeface="Calibri"/>
              </a:rPr>
              <a:t>Gandhi said:</a:t>
            </a:r>
            <a:br>
              <a:rPr lang="en-US" sz="3600" b="0" i="0" u="none" strike="noStrike" cap="none">
                <a:solidFill>
                  <a:schemeClr val="lt1"/>
                </a:solidFill>
                <a:latin typeface="Calibri"/>
                <a:ea typeface="Calibri"/>
                <a:cs typeface="Calibri"/>
                <a:sym typeface="Calibri"/>
              </a:rPr>
            </a:br>
            <a:r>
              <a:rPr lang="en-US" sz="3600" b="0" i="0" u="none" strike="noStrike" cap="none">
                <a:solidFill>
                  <a:schemeClr val="lt1"/>
                </a:solidFill>
                <a:latin typeface="Calibri"/>
                <a:ea typeface="Calibri"/>
                <a:cs typeface="Calibri"/>
                <a:sym typeface="Calibri"/>
              </a:rPr>
              <a:t>“Where there is </a:t>
            </a:r>
            <a:br>
              <a:rPr lang="en-US" sz="3600" b="0" i="0" u="none" strike="noStrike" cap="none">
                <a:solidFill>
                  <a:schemeClr val="lt1"/>
                </a:solidFill>
                <a:latin typeface="Calibri"/>
                <a:ea typeface="Calibri"/>
                <a:cs typeface="Calibri"/>
                <a:sym typeface="Calibri"/>
              </a:rPr>
            </a:br>
            <a:r>
              <a:rPr lang="en-US" sz="3600" b="0" i="0" u="none" strike="noStrike" cap="none">
                <a:solidFill>
                  <a:schemeClr val="lt1"/>
                </a:solidFill>
                <a:latin typeface="Calibri"/>
                <a:ea typeface="Calibri"/>
                <a:cs typeface="Calibri"/>
                <a:sym typeface="Calibri"/>
              </a:rPr>
              <a:t>Love there is Life.”</a:t>
            </a:r>
            <a:br>
              <a:rPr lang="en-US" sz="3600" b="0" i="0" u="none" strike="noStrike" cap="none">
                <a:solidFill>
                  <a:schemeClr val="lt1"/>
                </a:solidFill>
                <a:latin typeface="Calibri"/>
                <a:ea typeface="Calibri"/>
                <a:cs typeface="Calibri"/>
                <a:sym typeface="Calibri"/>
              </a:rPr>
            </a:br>
            <a:br>
              <a:rPr lang="en-US" sz="3600" b="0" i="0" u="none" strike="noStrike" cap="none">
                <a:solidFill>
                  <a:schemeClr val="lt1"/>
                </a:solidFill>
                <a:latin typeface="Calibri"/>
                <a:ea typeface="Calibri"/>
                <a:cs typeface="Calibri"/>
                <a:sym typeface="Calibri"/>
              </a:rPr>
            </a:br>
            <a:r>
              <a:rPr lang="en-US" sz="3600" b="0" i="0" u="none" strike="noStrike" cap="none">
                <a:solidFill>
                  <a:srgbClr val="DCE6F2"/>
                </a:solidFill>
                <a:latin typeface="Calibri"/>
                <a:ea typeface="Calibri"/>
                <a:cs typeface="Calibri"/>
                <a:sym typeface="Calibri"/>
              </a:rPr>
              <a:t>Question:</a:t>
            </a:r>
            <a:br>
              <a:rPr lang="en-US" sz="3600" b="0" i="0" u="none" strike="noStrike" cap="none">
                <a:solidFill>
                  <a:srgbClr val="DCE6F2"/>
                </a:solidFill>
                <a:latin typeface="Calibri"/>
                <a:ea typeface="Calibri"/>
                <a:cs typeface="Calibri"/>
                <a:sym typeface="Calibri"/>
              </a:rPr>
            </a:br>
            <a:r>
              <a:rPr lang="en-US" sz="3600" b="0" i="0" u="none" strike="noStrike" cap="none">
                <a:solidFill>
                  <a:srgbClr val="DCE6F2"/>
                </a:solidFill>
                <a:latin typeface="Calibri"/>
                <a:ea typeface="Calibri"/>
                <a:cs typeface="Calibri"/>
                <a:sym typeface="Calibri"/>
              </a:rPr>
              <a:t>What happens in </a:t>
            </a:r>
            <a:br>
              <a:rPr lang="en-US" sz="3600" b="0" i="0" u="none" strike="noStrike" cap="none">
                <a:solidFill>
                  <a:srgbClr val="DCE6F2"/>
                </a:solidFill>
                <a:latin typeface="Calibri"/>
                <a:ea typeface="Calibri"/>
                <a:cs typeface="Calibri"/>
                <a:sym typeface="Calibri"/>
              </a:rPr>
            </a:br>
            <a:r>
              <a:rPr lang="en-US" sz="3600" b="0" i="0" u="none" strike="noStrike" cap="none">
                <a:solidFill>
                  <a:srgbClr val="DCE6F2"/>
                </a:solidFill>
                <a:latin typeface="Calibri"/>
                <a:ea typeface="Calibri"/>
                <a:cs typeface="Calibri"/>
                <a:sym typeface="Calibri"/>
              </a:rPr>
              <a:t>life when there </a:t>
            </a:r>
            <a:br>
              <a:rPr lang="en-US" sz="3600" b="0" i="0" u="none" strike="noStrike" cap="none">
                <a:solidFill>
                  <a:srgbClr val="DCE6F2"/>
                </a:solidFill>
                <a:latin typeface="Calibri"/>
                <a:ea typeface="Calibri"/>
                <a:cs typeface="Calibri"/>
                <a:sym typeface="Calibri"/>
              </a:rPr>
            </a:br>
            <a:r>
              <a:rPr lang="en-US" sz="3600" b="0" i="0" u="none" strike="noStrike" cap="none">
                <a:solidFill>
                  <a:srgbClr val="DCE6F2"/>
                </a:solidFill>
                <a:latin typeface="Calibri"/>
                <a:ea typeface="Calibri"/>
                <a:cs typeface="Calibri"/>
                <a:sym typeface="Calibri"/>
              </a:rPr>
              <a:t>isn’t love? </a:t>
            </a:r>
            <a:br>
              <a:rPr lang="en-US" sz="3600" b="0" i="0" u="none" strike="noStrike" cap="none">
                <a:solidFill>
                  <a:schemeClr val="lt1"/>
                </a:solidFill>
                <a:latin typeface="Calibri"/>
                <a:ea typeface="Calibri"/>
                <a:cs typeface="Calibri"/>
                <a:sym typeface="Calibri"/>
              </a:rPr>
            </a:br>
            <a:endParaRPr sz="3600" b="0" i="0" u="none" strike="noStrike" cap="none">
              <a:solidFill>
                <a:schemeClr val="lt1"/>
              </a:solidFill>
              <a:latin typeface="Calibri"/>
              <a:ea typeface="Calibri"/>
              <a:cs typeface="Calibri"/>
              <a:sym typeface="Calibri"/>
            </a:endParaRPr>
          </a:p>
        </p:txBody>
      </p:sp>
      <p:grpSp>
        <p:nvGrpSpPr>
          <p:cNvPr id="743" name="Google Shape;743;p75"/>
          <p:cNvGrpSpPr/>
          <p:nvPr/>
        </p:nvGrpSpPr>
        <p:grpSpPr>
          <a:xfrm>
            <a:off x="-14388" y="6246824"/>
            <a:ext cx="9158400" cy="609600"/>
            <a:chOff x="0" y="0"/>
            <a:chExt cx="9158400" cy="609600"/>
          </a:xfrm>
        </p:grpSpPr>
        <p:sp>
          <p:nvSpPr>
            <p:cNvPr id="744" name="Google Shape;744;p75"/>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45" name="Google Shape;745;p75"/>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746" name="Google Shape;746;p75" descr="IMG1804_Keller_layout2015.psd"/>
          <p:cNvPicPr preferRelativeResize="0"/>
          <p:nvPr/>
        </p:nvPicPr>
        <p:blipFill rotWithShape="1">
          <a:blip r:embed="rId3">
            <a:alphaModFix/>
          </a:blip>
          <a:srcRect/>
          <a:stretch/>
        </p:blipFill>
        <p:spPr>
          <a:xfrm>
            <a:off x="-14388" y="345468"/>
            <a:ext cx="5314652" cy="5418833"/>
          </a:xfrm>
          <a:prstGeom prst="rect">
            <a:avLst/>
          </a:prstGeom>
          <a:noFill/>
          <a:ln>
            <a:noFill/>
          </a:ln>
        </p:spPr>
      </p:pic>
      <p:sp>
        <p:nvSpPr>
          <p:cNvPr id="747" name="Google Shape;747;p75"/>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F8BDB1F2-03BD-E742-B4CC-FEFDA47376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2"/>
        <p:cNvGrpSpPr/>
        <p:nvPr/>
      </p:nvGrpSpPr>
      <p:grpSpPr>
        <a:xfrm>
          <a:off x="0" y="0"/>
          <a:ext cx="0" cy="0"/>
          <a:chOff x="0" y="0"/>
          <a:chExt cx="0" cy="0"/>
        </a:xfrm>
      </p:grpSpPr>
      <p:grpSp>
        <p:nvGrpSpPr>
          <p:cNvPr id="753" name="Google Shape;753;p76"/>
          <p:cNvGrpSpPr/>
          <p:nvPr/>
        </p:nvGrpSpPr>
        <p:grpSpPr>
          <a:xfrm>
            <a:off x="-14388" y="6246824"/>
            <a:ext cx="9158400" cy="609600"/>
            <a:chOff x="0" y="0"/>
            <a:chExt cx="9158400" cy="609600"/>
          </a:xfrm>
        </p:grpSpPr>
        <p:sp>
          <p:nvSpPr>
            <p:cNvPr id="754" name="Google Shape;754;p76"/>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55" name="Google Shape;755;p76"/>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756" name="Google Shape;756;p76" descr="maya-angelou-e1401283895262.jpg"/>
          <p:cNvPicPr preferRelativeResize="0"/>
          <p:nvPr/>
        </p:nvPicPr>
        <p:blipFill rotWithShape="1">
          <a:blip r:embed="rId3">
            <a:alphaModFix/>
          </a:blip>
          <a:srcRect/>
          <a:stretch/>
        </p:blipFill>
        <p:spPr>
          <a:xfrm>
            <a:off x="-168991" y="0"/>
            <a:ext cx="10004040" cy="6259670"/>
          </a:xfrm>
          <a:prstGeom prst="rect">
            <a:avLst/>
          </a:prstGeom>
          <a:noFill/>
          <a:ln>
            <a:noFill/>
          </a:ln>
        </p:spPr>
      </p:pic>
      <p:sp>
        <p:nvSpPr>
          <p:cNvPr id="757" name="Google Shape;757;p76"/>
          <p:cNvSpPr txBox="1"/>
          <p:nvPr/>
        </p:nvSpPr>
        <p:spPr>
          <a:xfrm>
            <a:off x="5091054" y="903862"/>
            <a:ext cx="36003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chemeClr val="dk1"/>
                </a:solidFill>
                <a:latin typeface="Calibri"/>
                <a:ea typeface="Calibri"/>
                <a:cs typeface="Calibri"/>
                <a:sym typeface="Calibri"/>
              </a:rPr>
              <a:t>Maya Angelou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1928-2014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Maya Angelou</a:t>
            </a:r>
            <a:r>
              <a:rPr lang="en-US" sz="2800" b="0" i="0" u="none" strike="noStrike" cap="none">
                <a:solidFill>
                  <a:schemeClr val="dk1"/>
                </a:solidFill>
                <a:latin typeface="Calibri"/>
                <a:ea typeface="Calibri"/>
                <a:cs typeface="Calibri"/>
                <a:sym typeface="Calibri"/>
              </a:rPr>
              <a:t> was </a:t>
            </a:r>
            <a:br>
              <a:rPr lang="en-US" sz="2800" b="0" i="0" u="none" strike="noStrike" cap="none">
                <a:solidFill>
                  <a:schemeClr val="dk1"/>
                </a:solidFill>
                <a:latin typeface="Calibri"/>
                <a:ea typeface="Calibri"/>
                <a:cs typeface="Calibri"/>
                <a:sym typeface="Calibri"/>
              </a:rPr>
            </a:br>
            <a:r>
              <a:rPr lang="en-US" sz="2800" b="0" i="0" u="none" strike="noStrike" cap="none">
                <a:solidFill>
                  <a:schemeClr val="dk1"/>
                </a:solidFill>
                <a:latin typeface="Calibri"/>
                <a:ea typeface="Calibri"/>
                <a:cs typeface="Calibri"/>
                <a:sym typeface="Calibri"/>
              </a:rPr>
              <a:t>an internationally known American poet, writer, and </a:t>
            </a:r>
            <a:br>
              <a:rPr lang="en-US" sz="2800" b="0" i="0" u="none" strike="noStrike" cap="none">
                <a:solidFill>
                  <a:schemeClr val="dk1"/>
                </a:solidFill>
                <a:latin typeface="Calibri"/>
                <a:ea typeface="Calibri"/>
                <a:cs typeface="Calibri"/>
                <a:sym typeface="Calibri"/>
              </a:rPr>
            </a:br>
            <a:r>
              <a:rPr lang="en-US" sz="2800" b="0" i="0" u="none" strike="noStrike" cap="none">
                <a:solidFill>
                  <a:schemeClr val="dk1"/>
                </a:solidFill>
                <a:latin typeface="Calibri"/>
                <a:ea typeface="Calibri"/>
                <a:cs typeface="Calibri"/>
                <a:sym typeface="Calibri"/>
              </a:rPr>
              <a:t>civil rights activist.</a:t>
            </a:r>
            <a:endParaRPr sz="2800" b="0" i="0" u="none" strike="noStrike" cap="none">
              <a:solidFill>
                <a:schemeClr val="dk1"/>
              </a:solidFill>
              <a:latin typeface="Calibri"/>
              <a:ea typeface="Calibri"/>
              <a:cs typeface="Calibri"/>
              <a:sym typeface="Calibri"/>
            </a:endParaRPr>
          </a:p>
        </p:txBody>
      </p:sp>
      <p:sp>
        <p:nvSpPr>
          <p:cNvPr id="758" name="Google Shape;758;p76"/>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1E144327-C8CA-8142-868B-CC75EEDF1C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63"/>
        <p:cNvGrpSpPr/>
        <p:nvPr/>
      </p:nvGrpSpPr>
      <p:grpSpPr>
        <a:xfrm>
          <a:off x="0" y="0"/>
          <a:ext cx="0" cy="0"/>
          <a:chOff x="0" y="0"/>
          <a:chExt cx="0" cy="0"/>
        </a:xfrm>
      </p:grpSpPr>
      <p:grpSp>
        <p:nvGrpSpPr>
          <p:cNvPr id="764" name="Google Shape;764;p77"/>
          <p:cNvGrpSpPr/>
          <p:nvPr/>
        </p:nvGrpSpPr>
        <p:grpSpPr>
          <a:xfrm>
            <a:off x="-14388" y="6246824"/>
            <a:ext cx="9158400" cy="609600"/>
            <a:chOff x="0" y="0"/>
            <a:chExt cx="9158400" cy="609600"/>
          </a:xfrm>
        </p:grpSpPr>
        <p:sp>
          <p:nvSpPr>
            <p:cNvPr id="765" name="Google Shape;765;p77"/>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66" name="Google Shape;766;p77"/>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767" name="Google Shape;767;p77"/>
          <p:cNvSpPr txBox="1"/>
          <p:nvPr/>
        </p:nvSpPr>
        <p:spPr>
          <a:xfrm>
            <a:off x="5615117" y="597052"/>
            <a:ext cx="3645000" cy="507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“Love recognizes no barriers. It jumps hurdles, leaps fences, penetrates walls to arrive at its destination, </a:t>
            </a:r>
            <a:br>
              <a:rPr lang="en-US" sz="3600" b="0" i="0" u="none" strike="noStrike" cap="none">
                <a:solidFill>
                  <a:schemeClr val="lt1"/>
                </a:solidFill>
                <a:latin typeface="Calibri"/>
                <a:ea typeface="Calibri"/>
                <a:cs typeface="Calibri"/>
                <a:sym typeface="Calibri"/>
              </a:rPr>
            </a:br>
            <a:r>
              <a:rPr lang="en-US" sz="3600" b="0" i="0" u="none" strike="noStrike" cap="none">
                <a:solidFill>
                  <a:schemeClr val="lt1"/>
                </a:solidFill>
                <a:latin typeface="Calibri"/>
                <a:ea typeface="Calibri"/>
                <a:cs typeface="Calibri"/>
                <a:sym typeface="Calibri"/>
              </a:rPr>
              <a:t>full of hope.”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 Maya Angelou</a:t>
            </a:r>
            <a:endParaRPr sz="3600" b="0" i="0" u="none" strike="noStrike" cap="none">
              <a:solidFill>
                <a:schemeClr val="lt1"/>
              </a:solidFill>
              <a:latin typeface="Calibri"/>
              <a:ea typeface="Calibri"/>
              <a:cs typeface="Calibri"/>
              <a:sym typeface="Calibri"/>
            </a:endParaRPr>
          </a:p>
        </p:txBody>
      </p:sp>
      <p:pic>
        <p:nvPicPr>
          <p:cNvPr id="768" name="Google Shape;768;p77" descr="IMG_1704.JPG"/>
          <p:cNvPicPr preferRelativeResize="0"/>
          <p:nvPr/>
        </p:nvPicPr>
        <p:blipFill rotWithShape="1">
          <a:blip r:embed="rId3">
            <a:alphaModFix/>
          </a:blip>
          <a:srcRect/>
          <a:stretch/>
        </p:blipFill>
        <p:spPr>
          <a:xfrm>
            <a:off x="-14492" y="12845"/>
            <a:ext cx="5452272" cy="6246824"/>
          </a:xfrm>
          <a:prstGeom prst="rect">
            <a:avLst/>
          </a:prstGeom>
          <a:noFill/>
          <a:ln>
            <a:noFill/>
          </a:ln>
        </p:spPr>
      </p:pic>
      <p:sp>
        <p:nvSpPr>
          <p:cNvPr id="769" name="Google Shape;769;p77"/>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63E34AFC-B41C-6C48-96FF-5300550793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4"/>
        <p:cNvGrpSpPr/>
        <p:nvPr/>
      </p:nvGrpSpPr>
      <p:grpSpPr>
        <a:xfrm>
          <a:off x="0" y="0"/>
          <a:ext cx="0" cy="0"/>
          <a:chOff x="0" y="0"/>
          <a:chExt cx="0" cy="0"/>
        </a:xfrm>
      </p:grpSpPr>
      <p:sp>
        <p:nvSpPr>
          <p:cNvPr id="775" name="Google Shape;775;p78"/>
          <p:cNvSpPr txBox="1">
            <a:spLocks noGrp="1"/>
          </p:cNvSpPr>
          <p:nvPr>
            <p:ph type="body" idx="1"/>
          </p:nvPr>
        </p:nvSpPr>
        <p:spPr>
          <a:xfrm>
            <a:off x="6407318" y="1175234"/>
            <a:ext cx="2585538" cy="597642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50"/>
              <a:buNone/>
            </a:pPr>
            <a:r>
              <a:rPr lang="en-US" sz="2800" b="0" i="0" u="none" strike="noStrike" cap="none">
                <a:solidFill>
                  <a:schemeClr val="lt1"/>
                </a:solidFill>
                <a:latin typeface="Calibri"/>
                <a:ea typeface="Calibri"/>
                <a:cs typeface="Calibri"/>
                <a:sym typeface="Calibri"/>
              </a:rPr>
              <a:t>These quotes about LOVE from</a:t>
            </a:r>
            <a:r>
              <a:rPr lang="en-US" sz="2800">
                <a:solidFill>
                  <a:schemeClr val="lt1"/>
                </a:solidFill>
              </a:rPr>
              <a:t> ancient and contemporary visionaries uplift us with their positive power.</a:t>
            </a:r>
            <a:endParaRPr sz="2800"/>
          </a:p>
        </p:txBody>
      </p:sp>
      <p:grpSp>
        <p:nvGrpSpPr>
          <p:cNvPr id="776" name="Google Shape;776;p78"/>
          <p:cNvGrpSpPr/>
          <p:nvPr/>
        </p:nvGrpSpPr>
        <p:grpSpPr>
          <a:xfrm>
            <a:off x="-14388" y="6246824"/>
            <a:ext cx="9158400" cy="609600"/>
            <a:chOff x="0" y="0"/>
            <a:chExt cx="9158400" cy="609600"/>
          </a:xfrm>
        </p:grpSpPr>
        <p:sp>
          <p:nvSpPr>
            <p:cNvPr id="777" name="Google Shape;777;p78"/>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78" name="Google Shape;778;p78"/>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779" name="Google Shape;779;p78" descr="IMG_1965.jpg"/>
          <p:cNvPicPr preferRelativeResize="0"/>
          <p:nvPr/>
        </p:nvPicPr>
        <p:blipFill rotWithShape="1">
          <a:blip r:embed="rId3">
            <a:alphaModFix/>
          </a:blip>
          <a:srcRect/>
          <a:stretch/>
        </p:blipFill>
        <p:spPr>
          <a:xfrm>
            <a:off x="0" y="-9338"/>
            <a:ext cx="6256162" cy="6256162"/>
          </a:xfrm>
          <a:prstGeom prst="rect">
            <a:avLst/>
          </a:prstGeom>
          <a:noFill/>
          <a:ln>
            <a:noFill/>
          </a:ln>
        </p:spPr>
      </p:pic>
      <p:sp>
        <p:nvSpPr>
          <p:cNvPr id="780" name="Google Shape;780;p78"/>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BC34BEE6-EFAD-A148-AC76-C66F05EBE2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5"/>
        <p:cNvGrpSpPr/>
        <p:nvPr/>
      </p:nvGrpSpPr>
      <p:grpSpPr>
        <a:xfrm>
          <a:off x="0" y="0"/>
          <a:ext cx="0" cy="0"/>
          <a:chOff x="0" y="0"/>
          <a:chExt cx="0" cy="0"/>
        </a:xfrm>
      </p:grpSpPr>
      <p:sp>
        <p:nvSpPr>
          <p:cNvPr id="786" name="Google Shape;786;p79"/>
          <p:cNvSpPr txBox="1">
            <a:spLocks noGrp="1"/>
          </p:cNvSpPr>
          <p:nvPr>
            <p:ph type="title"/>
          </p:nvPr>
        </p:nvSpPr>
        <p:spPr>
          <a:xfrm>
            <a:off x="220700" y="2285067"/>
            <a:ext cx="2641800" cy="3343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
              <a:buFont typeface="Times New Roman"/>
              <a:buNone/>
            </a:pPr>
            <a:br>
              <a:rPr lang="en-US" sz="2800" b="0" i="0" u="none" strike="noStrike" cap="none">
                <a:solidFill>
                  <a:schemeClr val="lt1"/>
                </a:solidFill>
                <a:latin typeface="Calibri"/>
                <a:ea typeface="Calibri"/>
                <a:cs typeface="Calibri"/>
                <a:sym typeface="Calibri"/>
              </a:rPr>
            </a:br>
            <a:r>
              <a:rPr lang="en-US" sz="2800" b="0" i="0" u="none" strike="noStrike" cap="none">
                <a:solidFill>
                  <a:schemeClr val="lt1"/>
                </a:solidFill>
                <a:latin typeface="Calibri"/>
                <a:ea typeface="Calibri"/>
                <a:cs typeface="Calibri"/>
                <a:sym typeface="Calibri"/>
              </a:rPr>
              <a:t>Choose </a:t>
            </a:r>
            <a:r>
              <a:rPr lang="en-US" sz="2800">
                <a:solidFill>
                  <a:schemeClr val="lt1"/>
                </a:solidFill>
              </a:rPr>
              <a:t>a quote from our list that inspires YOU. </a:t>
            </a:r>
            <a:br>
              <a:rPr lang="en-US" sz="2800">
                <a:solidFill>
                  <a:schemeClr val="lt1"/>
                </a:solidFill>
              </a:rPr>
            </a:br>
            <a:br>
              <a:rPr lang="en-US" sz="2800">
                <a:solidFill>
                  <a:schemeClr val="lt1"/>
                </a:solidFill>
              </a:rPr>
            </a:br>
            <a:r>
              <a:rPr lang="en-US" sz="2800">
                <a:solidFill>
                  <a:schemeClr val="lt1"/>
                </a:solidFill>
              </a:rPr>
              <a:t>Your art will be on a square format. </a:t>
            </a:r>
            <a:br>
              <a:rPr lang="en-US" sz="2800">
                <a:solidFill>
                  <a:schemeClr val="lt1"/>
                </a:solidFill>
              </a:rPr>
            </a:br>
            <a:r>
              <a:rPr lang="en-US" sz="2800">
                <a:solidFill>
                  <a:schemeClr val="lt1"/>
                </a:solidFill>
              </a:rPr>
              <a:t>Plan a color combination that expresses your feelings.</a:t>
            </a:r>
            <a:br>
              <a:rPr lang="en-US" sz="2800" b="0" i="0" u="none" strike="noStrike" cap="none">
                <a:solidFill>
                  <a:schemeClr val="lt1"/>
                </a:solidFill>
                <a:latin typeface="Calibri"/>
                <a:ea typeface="Calibri"/>
                <a:cs typeface="Calibri"/>
                <a:sym typeface="Calibri"/>
              </a:rPr>
            </a:br>
            <a:br>
              <a:rPr lang="en-US" sz="2800" b="0" i="0" u="none" strike="noStrike" cap="none">
                <a:solidFill>
                  <a:schemeClr val="lt1"/>
                </a:solidFill>
                <a:latin typeface="Calibri"/>
                <a:ea typeface="Calibri"/>
                <a:cs typeface="Calibri"/>
                <a:sym typeface="Calibri"/>
              </a:rPr>
            </a:br>
            <a:br>
              <a:rPr lang="en-US" sz="2800" b="0" i="0" u="none" strike="noStrike" cap="none">
                <a:solidFill>
                  <a:schemeClr val="lt1"/>
                </a:solidFill>
                <a:latin typeface="Calibri"/>
                <a:ea typeface="Calibri"/>
                <a:cs typeface="Calibri"/>
                <a:sym typeface="Calibri"/>
              </a:rPr>
            </a:br>
            <a:br>
              <a:rPr lang="en-US" sz="2800" b="0" i="0" u="none" strike="noStrike" cap="none">
                <a:solidFill>
                  <a:schemeClr val="lt1"/>
                </a:solidFill>
                <a:latin typeface="Calibri"/>
                <a:ea typeface="Calibri"/>
                <a:cs typeface="Calibri"/>
                <a:sym typeface="Calibri"/>
              </a:rPr>
            </a:br>
            <a:br>
              <a:rPr lang="en-US" sz="2800" b="0" i="0" u="none" strike="noStrike" cap="none">
                <a:solidFill>
                  <a:schemeClr val="lt1"/>
                </a:solidFill>
                <a:latin typeface="Calibri"/>
                <a:ea typeface="Calibri"/>
                <a:cs typeface="Calibri"/>
                <a:sym typeface="Calibri"/>
              </a:rPr>
            </a:br>
            <a:endParaRPr sz="2800" b="0" i="0" u="none" strike="noStrike" cap="none">
              <a:solidFill>
                <a:schemeClr val="lt1"/>
              </a:solidFill>
              <a:latin typeface="Calibri"/>
              <a:ea typeface="Calibri"/>
              <a:cs typeface="Calibri"/>
              <a:sym typeface="Calibri"/>
            </a:endParaRPr>
          </a:p>
        </p:txBody>
      </p:sp>
      <p:grpSp>
        <p:nvGrpSpPr>
          <p:cNvPr id="787" name="Google Shape;787;p79"/>
          <p:cNvGrpSpPr/>
          <p:nvPr/>
        </p:nvGrpSpPr>
        <p:grpSpPr>
          <a:xfrm>
            <a:off x="-14388" y="6246824"/>
            <a:ext cx="9158400" cy="609600"/>
            <a:chOff x="0" y="0"/>
            <a:chExt cx="9158400" cy="609600"/>
          </a:xfrm>
        </p:grpSpPr>
        <p:sp>
          <p:nvSpPr>
            <p:cNvPr id="788" name="Google Shape;788;p79"/>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89" name="Google Shape;789;p79"/>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790" name="Google Shape;790;p79" descr="IMG_1789.JPG"/>
          <p:cNvPicPr preferRelativeResize="0"/>
          <p:nvPr/>
        </p:nvPicPr>
        <p:blipFill rotWithShape="1">
          <a:blip r:embed="rId3">
            <a:alphaModFix/>
          </a:blip>
          <a:srcRect/>
          <a:stretch/>
        </p:blipFill>
        <p:spPr>
          <a:xfrm>
            <a:off x="2955510" y="0"/>
            <a:ext cx="6181343" cy="6259672"/>
          </a:xfrm>
          <a:prstGeom prst="rect">
            <a:avLst/>
          </a:prstGeom>
          <a:noFill/>
          <a:ln>
            <a:noFill/>
          </a:ln>
        </p:spPr>
      </p:pic>
      <p:sp>
        <p:nvSpPr>
          <p:cNvPr id="791" name="Google Shape;791;p7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C82BCA7F-8A0F-2C45-903E-606324530E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6"/>
        <p:cNvGrpSpPr/>
        <p:nvPr/>
      </p:nvGrpSpPr>
      <p:grpSpPr>
        <a:xfrm>
          <a:off x="0" y="0"/>
          <a:ext cx="0" cy="0"/>
          <a:chOff x="0" y="0"/>
          <a:chExt cx="0" cy="0"/>
        </a:xfrm>
      </p:grpSpPr>
      <p:sp>
        <p:nvSpPr>
          <p:cNvPr id="797" name="Google Shape;797;p80"/>
          <p:cNvSpPr txBox="1">
            <a:spLocks noGrp="1"/>
          </p:cNvSpPr>
          <p:nvPr>
            <p:ph type="ctrTitle"/>
          </p:nvPr>
        </p:nvSpPr>
        <p:spPr>
          <a:xfrm>
            <a:off x="184535" y="505808"/>
            <a:ext cx="2753599" cy="495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Times New Roman"/>
              <a:buNone/>
            </a:pPr>
            <a:r>
              <a:rPr lang="en-US" sz="3600">
                <a:solidFill>
                  <a:schemeClr val="lt1"/>
                </a:solidFill>
              </a:rPr>
              <a:t>The letters in the words of your quote are part of your art form.</a:t>
            </a:r>
            <a:br>
              <a:rPr lang="en-US" sz="3600">
                <a:solidFill>
                  <a:schemeClr val="lt1"/>
                </a:solidFill>
              </a:rPr>
            </a:br>
            <a:br>
              <a:rPr lang="en-US" sz="3600">
                <a:solidFill>
                  <a:schemeClr val="lt1"/>
                </a:solidFill>
              </a:rPr>
            </a:br>
            <a:r>
              <a:rPr lang="en-US" sz="3600">
                <a:solidFill>
                  <a:schemeClr val="lt1"/>
                </a:solidFill>
              </a:rPr>
              <a:t>How can your letters be expressive? </a:t>
            </a:r>
            <a:endParaRPr/>
          </a:p>
        </p:txBody>
      </p:sp>
      <p:grpSp>
        <p:nvGrpSpPr>
          <p:cNvPr id="798" name="Google Shape;798;p80"/>
          <p:cNvGrpSpPr/>
          <p:nvPr/>
        </p:nvGrpSpPr>
        <p:grpSpPr>
          <a:xfrm>
            <a:off x="-14388" y="6246824"/>
            <a:ext cx="9158400" cy="609600"/>
            <a:chOff x="0" y="0"/>
            <a:chExt cx="9158400" cy="609600"/>
          </a:xfrm>
        </p:grpSpPr>
        <p:sp>
          <p:nvSpPr>
            <p:cNvPr id="799" name="Google Shape;799;p80"/>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00" name="Google Shape;800;p80"/>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801" name="Google Shape;801;p80" descr="IMG_1745.JPG"/>
          <p:cNvPicPr preferRelativeResize="0"/>
          <p:nvPr/>
        </p:nvPicPr>
        <p:blipFill rotWithShape="1">
          <a:blip r:embed="rId3">
            <a:alphaModFix/>
          </a:blip>
          <a:srcRect/>
          <a:stretch/>
        </p:blipFill>
        <p:spPr>
          <a:xfrm>
            <a:off x="2938134" y="-52128"/>
            <a:ext cx="6205878" cy="6311797"/>
          </a:xfrm>
          <a:prstGeom prst="rect">
            <a:avLst/>
          </a:prstGeom>
          <a:noFill/>
          <a:ln>
            <a:noFill/>
          </a:ln>
        </p:spPr>
      </p:pic>
      <p:sp>
        <p:nvSpPr>
          <p:cNvPr id="802" name="Google Shape;802;p80"/>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B0C8F452-D182-0949-BC53-CCF649B67A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7"/>
        <p:cNvGrpSpPr/>
        <p:nvPr/>
      </p:nvGrpSpPr>
      <p:grpSpPr>
        <a:xfrm>
          <a:off x="0" y="0"/>
          <a:ext cx="0" cy="0"/>
          <a:chOff x="0" y="0"/>
          <a:chExt cx="0" cy="0"/>
        </a:xfrm>
      </p:grpSpPr>
      <p:sp>
        <p:nvSpPr>
          <p:cNvPr id="808" name="Google Shape;808;p81"/>
          <p:cNvSpPr txBox="1">
            <a:spLocks noGrp="1"/>
          </p:cNvSpPr>
          <p:nvPr>
            <p:ph type="subTitle" idx="1"/>
          </p:nvPr>
        </p:nvSpPr>
        <p:spPr>
          <a:xfrm>
            <a:off x="312957" y="4793658"/>
            <a:ext cx="8747400" cy="181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Arial"/>
              <a:buNone/>
            </a:pPr>
            <a:r>
              <a:rPr lang="en-US" sz="3600" b="1" i="0" u="none" strike="noStrike" cap="none">
                <a:solidFill>
                  <a:schemeClr val="lt1"/>
                </a:solidFill>
                <a:latin typeface="Calibri"/>
                <a:ea typeface="Calibri"/>
                <a:cs typeface="Calibri"/>
                <a:sym typeface="Calibri"/>
              </a:rPr>
              <a:t>GUIDELINES FOR YOU</a:t>
            </a:r>
            <a:r>
              <a:rPr lang="en-US" sz="3600" b="0" i="0" u="none" strike="noStrike" cap="none">
                <a:solidFill>
                  <a:schemeClr val="lt1"/>
                </a:solidFill>
                <a:latin typeface="Calibri"/>
                <a:ea typeface="Calibri"/>
                <a:cs typeface="Calibri"/>
                <a:sym typeface="Calibri"/>
              </a:rPr>
              <a:t>: Decorate letters with animal, plant, or abstract forms, as shown.</a:t>
            </a:r>
            <a:endParaRPr sz="3600" b="0" i="0" u="none" strike="noStrike" cap="none">
              <a:solidFill>
                <a:schemeClr val="lt1"/>
              </a:solidFill>
              <a:latin typeface="Calibri"/>
              <a:ea typeface="Calibri"/>
              <a:cs typeface="Calibri"/>
              <a:sym typeface="Calibri"/>
            </a:endParaRPr>
          </a:p>
        </p:txBody>
      </p:sp>
      <p:pic>
        <p:nvPicPr>
          <p:cNvPr id="809" name="Google Shape;809;p81" descr="original_386752_WUYwskB2ko6J7Bl6h_ysUYnAR.jpg"/>
          <p:cNvPicPr preferRelativeResize="0"/>
          <p:nvPr/>
        </p:nvPicPr>
        <p:blipFill rotWithShape="1">
          <a:blip r:embed="rId3">
            <a:alphaModFix/>
          </a:blip>
          <a:srcRect/>
          <a:stretch/>
        </p:blipFill>
        <p:spPr>
          <a:xfrm>
            <a:off x="1" y="-1"/>
            <a:ext cx="4801875" cy="4642106"/>
          </a:xfrm>
          <a:prstGeom prst="rect">
            <a:avLst/>
          </a:prstGeom>
          <a:noFill/>
          <a:ln>
            <a:noFill/>
          </a:ln>
        </p:spPr>
      </p:pic>
      <p:pic>
        <p:nvPicPr>
          <p:cNvPr id="810" name="Google Shape;810;p81" descr="L_1045.jpg"/>
          <p:cNvPicPr preferRelativeResize="0"/>
          <p:nvPr/>
        </p:nvPicPr>
        <p:blipFill rotWithShape="1">
          <a:blip r:embed="rId4">
            <a:alphaModFix/>
          </a:blip>
          <a:srcRect/>
          <a:stretch/>
        </p:blipFill>
        <p:spPr>
          <a:xfrm>
            <a:off x="4924335" y="-1"/>
            <a:ext cx="4136061" cy="4642105"/>
          </a:xfrm>
          <a:prstGeom prst="rect">
            <a:avLst/>
          </a:prstGeom>
          <a:noFill/>
          <a:ln>
            <a:noFill/>
          </a:ln>
        </p:spPr>
      </p:pic>
      <p:grpSp>
        <p:nvGrpSpPr>
          <p:cNvPr id="811" name="Google Shape;811;p81"/>
          <p:cNvGrpSpPr/>
          <p:nvPr/>
        </p:nvGrpSpPr>
        <p:grpSpPr>
          <a:xfrm>
            <a:off x="-14388" y="6246824"/>
            <a:ext cx="9158400" cy="609600"/>
            <a:chOff x="0" y="0"/>
            <a:chExt cx="9158400" cy="609600"/>
          </a:xfrm>
        </p:grpSpPr>
        <p:sp>
          <p:nvSpPr>
            <p:cNvPr id="812" name="Google Shape;812;p81"/>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13" name="Google Shape;813;p81"/>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814" name="Google Shape;814;p8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0" name="Picture 9" descr="A red heart with black letters&#10;&#10;Description automatically generated">
            <a:extLst>
              <a:ext uri="{FF2B5EF4-FFF2-40B4-BE49-F238E27FC236}">
                <a16:creationId xmlns:a16="http://schemas.microsoft.com/office/drawing/2014/main" id="{485D6553-0831-2846-8EBB-208DCAE33F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9"/>
        <p:cNvGrpSpPr/>
        <p:nvPr/>
      </p:nvGrpSpPr>
      <p:grpSpPr>
        <a:xfrm>
          <a:off x="0" y="0"/>
          <a:ext cx="0" cy="0"/>
          <a:chOff x="0" y="0"/>
          <a:chExt cx="0" cy="0"/>
        </a:xfrm>
      </p:grpSpPr>
      <p:sp>
        <p:nvSpPr>
          <p:cNvPr id="820" name="Google Shape;820;p82"/>
          <p:cNvSpPr txBox="1"/>
          <p:nvPr/>
        </p:nvSpPr>
        <p:spPr>
          <a:xfrm>
            <a:off x="6429900" y="2394800"/>
            <a:ext cx="2488500" cy="243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Cut letters out of magazines.</a:t>
            </a:r>
            <a:endParaRPr sz="1400" b="0" i="0" u="none" strike="noStrike" cap="none">
              <a:solidFill>
                <a:srgbClr val="000000"/>
              </a:solidFill>
              <a:latin typeface="Arial"/>
              <a:ea typeface="Arial"/>
              <a:cs typeface="Arial"/>
              <a:sym typeface="Arial"/>
            </a:endParaRPr>
          </a:p>
        </p:txBody>
      </p:sp>
      <p:grpSp>
        <p:nvGrpSpPr>
          <p:cNvPr id="821" name="Google Shape;821;p82"/>
          <p:cNvGrpSpPr/>
          <p:nvPr/>
        </p:nvGrpSpPr>
        <p:grpSpPr>
          <a:xfrm>
            <a:off x="-14388" y="6246824"/>
            <a:ext cx="9158400" cy="609600"/>
            <a:chOff x="0" y="0"/>
            <a:chExt cx="9158400" cy="609600"/>
          </a:xfrm>
        </p:grpSpPr>
        <p:sp>
          <p:nvSpPr>
            <p:cNvPr id="822" name="Google Shape;822;p82"/>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23" name="Google Shape;823;p82"/>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pic>
        <p:nvPicPr>
          <p:cNvPr id="824" name="Google Shape;824;p82" descr="SHELEY_DSCF2338.jpg"/>
          <p:cNvPicPr preferRelativeResize="0"/>
          <p:nvPr/>
        </p:nvPicPr>
        <p:blipFill rotWithShape="1">
          <a:blip r:embed="rId3">
            <a:alphaModFix/>
          </a:blip>
          <a:srcRect/>
          <a:stretch/>
        </p:blipFill>
        <p:spPr>
          <a:xfrm>
            <a:off x="0" y="-1520"/>
            <a:ext cx="6206595" cy="6248344"/>
          </a:xfrm>
          <a:prstGeom prst="rect">
            <a:avLst/>
          </a:prstGeom>
          <a:noFill/>
          <a:ln>
            <a:noFill/>
          </a:ln>
        </p:spPr>
      </p:pic>
      <p:sp>
        <p:nvSpPr>
          <p:cNvPr id="825" name="Google Shape;825;p8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ADE0F5BA-5CA2-9F48-B256-E7AE5972CE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a:stretch/>
        </p:blipFill>
        <p:spPr>
          <a:xfrm>
            <a:off x="275827" y="-620732"/>
            <a:ext cx="8860933" cy="6863195"/>
          </a:xfrm>
          <a:prstGeom prst="rect">
            <a:avLst/>
          </a:prstGeom>
          <a:noFill/>
          <a:ln>
            <a:noFill/>
          </a:ln>
        </p:spPr>
      </p:pic>
      <p:grpSp>
        <p:nvGrpSpPr>
          <p:cNvPr id="161" name="Google Shape;161;p22"/>
          <p:cNvGrpSpPr/>
          <p:nvPr/>
        </p:nvGrpSpPr>
        <p:grpSpPr>
          <a:xfrm>
            <a:off x="-14388" y="6246824"/>
            <a:ext cx="9158400" cy="609600"/>
            <a:chOff x="0" y="0"/>
            <a:chExt cx="9158400" cy="609600"/>
          </a:xfrm>
        </p:grpSpPr>
        <p:sp>
          <p:nvSpPr>
            <p:cNvPr id="162" name="Google Shape;162;p22"/>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63" name="Google Shape;163;p22"/>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64" name="Google Shape;164;p22"/>
          <p:cNvSpPr txBox="1"/>
          <p:nvPr/>
        </p:nvSpPr>
        <p:spPr>
          <a:xfrm>
            <a:off x="164363" y="2150137"/>
            <a:ext cx="20618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67 EXHIBIT VENUES</a:t>
            </a:r>
            <a:endParaRPr sz="1400" b="0" i="0" u="none" strike="noStrike" cap="none">
              <a:solidFill>
                <a:srgbClr val="000000"/>
              </a:solidFill>
              <a:latin typeface="Arial"/>
              <a:ea typeface="Arial"/>
              <a:cs typeface="Arial"/>
              <a:sym typeface="Arial"/>
            </a:endParaRPr>
          </a:p>
        </p:txBody>
      </p:sp>
      <p:pic>
        <p:nvPicPr>
          <p:cNvPr id="165" name="Google Shape;165;p22"/>
          <p:cNvPicPr preferRelativeResize="0"/>
          <p:nvPr/>
        </p:nvPicPr>
        <p:blipFill rotWithShape="1">
          <a:blip r:embed="rId4">
            <a:alphaModFix/>
          </a:blip>
          <a:srcRect/>
          <a:stretch/>
        </p:blipFill>
        <p:spPr>
          <a:xfrm>
            <a:off x="6797199" y="3977619"/>
            <a:ext cx="2346813" cy="1942819"/>
          </a:xfrm>
          <a:prstGeom prst="rect">
            <a:avLst/>
          </a:prstGeom>
          <a:noFill/>
          <a:ln>
            <a:noFill/>
          </a:ln>
        </p:spPr>
      </p:pic>
      <p:pic>
        <p:nvPicPr>
          <p:cNvPr id="166" name="Google Shape;166;p22"/>
          <p:cNvPicPr preferRelativeResize="0"/>
          <p:nvPr/>
        </p:nvPicPr>
        <p:blipFill rotWithShape="1">
          <a:blip r:embed="rId5">
            <a:alphaModFix/>
          </a:blip>
          <a:srcRect/>
          <a:stretch/>
        </p:blipFill>
        <p:spPr>
          <a:xfrm>
            <a:off x="145825" y="-79980"/>
            <a:ext cx="2189019" cy="2338270"/>
          </a:xfrm>
          <a:prstGeom prst="rect">
            <a:avLst/>
          </a:prstGeom>
          <a:noFill/>
          <a:ln>
            <a:noFill/>
          </a:ln>
        </p:spPr>
      </p:pic>
      <p:pic>
        <p:nvPicPr>
          <p:cNvPr id="167" name="Google Shape;167;p22"/>
          <p:cNvPicPr preferRelativeResize="0"/>
          <p:nvPr/>
        </p:nvPicPr>
        <p:blipFill rotWithShape="1">
          <a:blip r:embed="rId6">
            <a:alphaModFix/>
          </a:blip>
          <a:srcRect/>
          <a:stretch/>
        </p:blipFill>
        <p:spPr>
          <a:xfrm>
            <a:off x="99645" y="2582146"/>
            <a:ext cx="5679210" cy="1282756"/>
          </a:xfrm>
          <a:prstGeom prst="rect">
            <a:avLst/>
          </a:prstGeom>
          <a:noFill/>
          <a:ln>
            <a:noFill/>
          </a:ln>
        </p:spPr>
      </p:pic>
      <p:sp>
        <p:nvSpPr>
          <p:cNvPr id="168" name="Google Shape;168;p22"/>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2" name="Picture 11" descr="A red heart with black letters&#10;&#10;Description automatically generated">
            <a:extLst>
              <a:ext uri="{FF2B5EF4-FFF2-40B4-BE49-F238E27FC236}">
                <a16:creationId xmlns:a16="http://schemas.microsoft.com/office/drawing/2014/main" id="{97C50EE4-580D-4147-8308-D7BB765927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0"/>
        <p:cNvGrpSpPr/>
        <p:nvPr/>
      </p:nvGrpSpPr>
      <p:grpSpPr>
        <a:xfrm>
          <a:off x="0" y="0"/>
          <a:ext cx="0" cy="0"/>
          <a:chOff x="0" y="0"/>
          <a:chExt cx="0" cy="0"/>
        </a:xfrm>
      </p:grpSpPr>
      <p:pic>
        <p:nvPicPr>
          <p:cNvPr id="831" name="Google Shape;831;p83" descr="letters3717796938_0b20438329_o.jpg"/>
          <p:cNvPicPr preferRelativeResize="0"/>
          <p:nvPr/>
        </p:nvPicPr>
        <p:blipFill rotWithShape="1">
          <a:blip r:embed="rId3">
            <a:alphaModFix/>
          </a:blip>
          <a:srcRect/>
          <a:stretch/>
        </p:blipFill>
        <p:spPr>
          <a:xfrm>
            <a:off x="-85495" y="0"/>
            <a:ext cx="6372098" cy="6404217"/>
          </a:xfrm>
          <a:prstGeom prst="rect">
            <a:avLst/>
          </a:prstGeom>
          <a:noFill/>
          <a:ln>
            <a:noFill/>
          </a:ln>
        </p:spPr>
      </p:pic>
      <p:sp>
        <p:nvSpPr>
          <p:cNvPr id="832" name="Google Shape;832;p83"/>
          <p:cNvSpPr txBox="1"/>
          <p:nvPr/>
        </p:nvSpPr>
        <p:spPr>
          <a:xfrm>
            <a:off x="6626705" y="2025781"/>
            <a:ext cx="2349600" cy="243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Make up your own cut paper alphabet!</a:t>
            </a:r>
            <a:endParaRPr sz="1400" b="0" i="0" u="none" strike="noStrike" cap="none">
              <a:solidFill>
                <a:srgbClr val="000000"/>
              </a:solidFill>
              <a:latin typeface="Arial"/>
              <a:ea typeface="Arial"/>
              <a:cs typeface="Arial"/>
              <a:sym typeface="Arial"/>
            </a:endParaRPr>
          </a:p>
        </p:txBody>
      </p:sp>
      <p:grpSp>
        <p:nvGrpSpPr>
          <p:cNvPr id="833" name="Google Shape;833;p83"/>
          <p:cNvGrpSpPr/>
          <p:nvPr/>
        </p:nvGrpSpPr>
        <p:grpSpPr>
          <a:xfrm>
            <a:off x="-14388" y="6246824"/>
            <a:ext cx="9158400" cy="609600"/>
            <a:chOff x="0" y="0"/>
            <a:chExt cx="9158400" cy="609600"/>
          </a:xfrm>
        </p:grpSpPr>
        <p:sp>
          <p:nvSpPr>
            <p:cNvPr id="834" name="Google Shape;834;p83"/>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35" name="Google Shape;835;p83"/>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836" name="Google Shape;836;p8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C802046F-F4B3-BB4F-8638-D0BB5D7B1A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1"/>
        <p:cNvGrpSpPr/>
        <p:nvPr/>
      </p:nvGrpSpPr>
      <p:grpSpPr>
        <a:xfrm>
          <a:off x="0" y="0"/>
          <a:ext cx="0" cy="0"/>
          <a:chOff x="0" y="0"/>
          <a:chExt cx="0" cy="0"/>
        </a:xfrm>
      </p:grpSpPr>
      <p:pic>
        <p:nvPicPr>
          <p:cNvPr id="842" name="Google Shape;842;p84" descr="willie_livereminder.jpg"/>
          <p:cNvPicPr preferRelativeResize="0"/>
          <p:nvPr/>
        </p:nvPicPr>
        <p:blipFill rotWithShape="1">
          <a:blip r:embed="rId3">
            <a:alphaModFix/>
          </a:blip>
          <a:srcRect/>
          <a:stretch/>
        </p:blipFill>
        <p:spPr>
          <a:xfrm>
            <a:off x="278593" y="-97518"/>
            <a:ext cx="8586812" cy="6858000"/>
          </a:xfrm>
          <a:prstGeom prst="rect">
            <a:avLst/>
          </a:prstGeom>
          <a:noFill/>
          <a:ln>
            <a:noFill/>
          </a:ln>
        </p:spPr>
      </p:pic>
      <p:grpSp>
        <p:nvGrpSpPr>
          <p:cNvPr id="843" name="Google Shape;843;p84"/>
          <p:cNvGrpSpPr/>
          <p:nvPr/>
        </p:nvGrpSpPr>
        <p:grpSpPr>
          <a:xfrm>
            <a:off x="-14388" y="6246824"/>
            <a:ext cx="9158400" cy="609600"/>
            <a:chOff x="0" y="0"/>
            <a:chExt cx="9158400" cy="609600"/>
          </a:xfrm>
        </p:grpSpPr>
        <p:sp>
          <p:nvSpPr>
            <p:cNvPr id="844" name="Google Shape;844;p84"/>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45" name="Google Shape;845;p84"/>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846" name="Google Shape;846;p84"/>
          <p:cNvSpPr txBox="1"/>
          <p:nvPr/>
        </p:nvSpPr>
        <p:spPr>
          <a:xfrm>
            <a:off x="1432825" y="5165800"/>
            <a:ext cx="7880100" cy="260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Calibri"/>
              <a:buNone/>
            </a:pPr>
            <a:r>
              <a:rPr lang="en-US" sz="2500" b="1" i="0" u="none" strike="noStrike" cap="none">
                <a:solidFill>
                  <a:schemeClr val="dk1"/>
                </a:solidFill>
                <a:latin typeface="Calibri"/>
                <a:ea typeface="Calibri"/>
                <a:cs typeface="Calibri"/>
                <a:sym typeface="Calibri"/>
              </a:rPr>
              <a:t>Letters and decorative elements can be drawn in ink, colored pencils and markers. </a:t>
            </a:r>
            <a:endParaRPr sz="2500" b="0" i="0" u="none" strike="noStrike" cap="none">
              <a:solidFill>
                <a:schemeClr val="dk1"/>
              </a:solidFill>
              <a:latin typeface="Calibri"/>
              <a:ea typeface="Calibri"/>
              <a:cs typeface="Calibri"/>
              <a:sym typeface="Calibri"/>
            </a:endParaRPr>
          </a:p>
        </p:txBody>
      </p:sp>
      <p:sp>
        <p:nvSpPr>
          <p:cNvPr id="847" name="Google Shape;847;p8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195AC4DC-FDFE-2B41-A135-BBDFDA6F00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2"/>
        <p:cNvGrpSpPr/>
        <p:nvPr/>
      </p:nvGrpSpPr>
      <p:grpSpPr>
        <a:xfrm>
          <a:off x="0" y="0"/>
          <a:ext cx="0" cy="0"/>
          <a:chOff x="0" y="0"/>
          <a:chExt cx="0" cy="0"/>
        </a:xfrm>
      </p:grpSpPr>
      <p:grpSp>
        <p:nvGrpSpPr>
          <p:cNvPr id="853" name="Google Shape;853;p85"/>
          <p:cNvGrpSpPr/>
          <p:nvPr/>
        </p:nvGrpSpPr>
        <p:grpSpPr>
          <a:xfrm>
            <a:off x="-14388" y="6246824"/>
            <a:ext cx="9158400" cy="609600"/>
            <a:chOff x="0" y="0"/>
            <a:chExt cx="9158400" cy="609600"/>
          </a:xfrm>
        </p:grpSpPr>
        <p:sp>
          <p:nvSpPr>
            <p:cNvPr id="854" name="Google Shape;854;p85"/>
            <p:cNvSpPr/>
            <p:nvPr/>
          </p:nvSpPr>
          <p:spPr>
            <a:xfrm>
              <a:off x="0" y="0"/>
              <a:ext cx="9158400" cy="609600"/>
            </a:xfrm>
            <a:prstGeom prst="rect">
              <a:avLst/>
            </a:prstGeom>
            <a:solidFill>
              <a:srgbClr val="D6453A"/>
            </a:solidFill>
            <a:ln>
              <a:noFill/>
            </a:ln>
            <a:effectLst>
              <a:outerShdw blurRad="38100" dist="23000" dir="5400000" rotWithShape="0">
                <a:srgbClr val="000000">
                  <a:alpha val="34117"/>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55" name="Google Shape;855;p85"/>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856" name="Google Shape;856;p85"/>
          <p:cNvSpPr txBox="1"/>
          <p:nvPr/>
        </p:nvSpPr>
        <p:spPr>
          <a:xfrm>
            <a:off x="6492250" y="1145100"/>
            <a:ext cx="2287200" cy="456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Calibri"/>
              <a:buNone/>
            </a:pPr>
            <a:r>
              <a:rPr lang="en-US" sz="2400" b="1" i="0" u="none" strike="noStrike" cap="none">
                <a:solidFill>
                  <a:srgbClr val="0C0C0C"/>
                </a:solidFill>
                <a:latin typeface="Calibri"/>
                <a:ea typeface="Calibri"/>
                <a:cs typeface="Calibri"/>
                <a:sym typeface="Calibri"/>
              </a:rPr>
              <a:t>Your art can be done digitally. This piece was created in Photoshop.</a:t>
            </a:r>
            <a:endParaRPr sz="2400" b="1" i="0" u="none" strike="noStrike" cap="none">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Calibri"/>
              <a:buNone/>
            </a:pPr>
            <a:endParaRPr sz="2400" b="1" i="0" u="none" strike="noStrike" cap="none">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Calibri"/>
              <a:buNone/>
            </a:pPr>
            <a:r>
              <a:rPr lang="en-US" sz="2400" b="1" i="0" u="none" strike="noStrike" cap="none">
                <a:solidFill>
                  <a:srgbClr val="0C0C0C"/>
                </a:solidFill>
                <a:latin typeface="Calibri"/>
                <a:ea typeface="Calibri"/>
                <a:cs typeface="Calibri"/>
                <a:sym typeface="Calibri"/>
              </a:rPr>
              <a:t>You can also use the </a:t>
            </a:r>
            <a:r>
              <a:rPr lang="en-US" sz="2400" b="1" i="0" u="none" strike="noStrike" cap="none">
                <a:solidFill>
                  <a:srgbClr val="CC0000"/>
                </a:solidFill>
                <a:latin typeface="Calibri"/>
                <a:ea typeface="Calibri"/>
                <a:cs typeface="Calibri"/>
                <a:sym typeface="Calibri"/>
              </a:rPr>
              <a:t>free</a:t>
            </a:r>
            <a:r>
              <a:rPr lang="en-US" sz="2400" b="1" i="0" u="none" strike="noStrike" cap="none">
                <a:solidFill>
                  <a:srgbClr val="0C0C0C"/>
                </a:solidFill>
                <a:latin typeface="Calibri"/>
                <a:ea typeface="Calibri"/>
                <a:cs typeface="Calibri"/>
                <a:sym typeface="Calibri"/>
              </a:rPr>
              <a:t> app Tayasui Sketches!</a:t>
            </a:r>
            <a:endParaRPr sz="2400" b="1" i="0" u="none" strike="noStrike" cap="none">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Calibri"/>
              <a:buNone/>
            </a:pPr>
            <a:endParaRPr sz="2400" b="1" i="0" u="none" strike="noStrike" cap="none">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Calibri"/>
              <a:buNone/>
            </a:pPr>
            <a:r>
              <a:rPr lang="en-US" sz="2400" b="1" i="0" u="none" strike="noStrike" cap="none">
                <a:solidFill>
                  <a:srgbClr val="0C0C0C"/>
                </a:solidFill>
                <a:latin typeface="Calibri"/>
                <a:ea typeface="Calibri"/>
                <a:cs typeface="Calibri"/>
                <a:sym typeface="Calibri"/>
              </a:rPr>
              <a:t>tayasui.com</a:t>
            </a:r>
            <a:endParaRPr sz="2400" b="1" i="0" u="none" strike="noStrike" cap="none">
              <a:solidFill>
                <a:srgbClr val="0C0C0C"/>
              </a:solidFill>
              <a:latin typeface="Calibri"/>
              <a:ea typeface="Calibri"/>
              <a:cs typeface="Calibri"/>
              <a:sym typeface="Calibri"/>
            </a:endParaRPr>
          </a:p>
        </p:txBody>
      </p:sp>
      <p:sp>
        <p:nvSpPr>
          <p:cNvPr id="857" name="Google Shape;857;p85"/>
          <p:cNvSpPr txBox="1"/>
          <p:nvPr/>
        </p:nvSpPr>
        <p:spPr>
          <a:xfrm>
            <a:off x="2096057" y="6414072"/>
            <a:ext cx="6683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person holding a baby&#10;&#10;Description automatically generated">
            <a:extLst>
              <a:ext uri="{FF2B5EF4-FFF2-40B4-BE49-F238E27FC236}">
                <a16:creationId xmlns:a16="http://schemas.microsoft.com/office/drawing/2014/main" id="{2E7EC3D8-6273-9840-AE42-DA21895068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92" y="0"/>
            <a:ext cx="6246202" cy="6246202"/>
          </a:xfrm>
          <a:prstGeom prst="rect">
            <a:avLst/>
          </a:prstGeom>
        </p:spPr>
      </p:pic>
      <p:pic>
        <p:nvPicPr>
          <p:cNvPr id="12" name="Picture 11" descr="A red heart with black letters&#10;&#10;Description automatically generated">
            <a:extLst>
              <a:ext uri="{FF2B5EF4-FFF2-40B4-BE49-F238E27FC236}">
                <a16:creationId xmlns:a16="http://schemas.microsoft.com/office/drawing/2014/main" id="{CD2DB782-65C1-0045-965F-1CD77C6C30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732" y="5950746"/>
            <a:ext cx="1957956" cy="79045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64"/>
        <p:cNvGrpSpPr/>
        <p:nvPr/>
      </p:nvGrpSpPr>
      <p:grpSpPr>
        <a:xfrm>
          <a:off x="0" y="0"/>
          <a:ext cx="0" cy="0"/>
          <a:chOff x="0" y="0"/>
          <a:chExt cx="0" cy="0"/>
        </a:xfrm>
      </p:grpSpPr>
      <p:pic>
        <p:nvPicPr>
          <p:cNvPr id="865" name="Google Shape;865;p86" descr="DallasLoves_57IMG_8468HR2.jpg"/>
          <p:cNvPicPr preferRelativeResize="0"/>
          <p:nvPr/>
        </p:nvPicPr>
        <p:blipFill rotWithShape="1">
          <a:blip r:embed="rId3">
            <a:alphaModFix/>
          </a:blip>
          <a:srcRect/>
          <a:stretch/>
        </p:blipFill>
        <p:spPr>
          <a:xfrm>
            <a:off x="3015899" y="0"/>
            <a:ext cx="6158096" cy="6246824"/>
          </a:xfrm>
          <a:prstGeom prst="rect">
            <a:avLst/>
          </a:prstGeom>
          <a:noFill/>
          <a:ln>
            <a:noFill/>
          </a:ln>
        </p:spPr>
      </p:pic>
      <p:grpSp>
        <p:nvGrpSpPr>
          <p:cNvPr id="866" name="Google Shape;866;p86"/>
          <p:cNvGrpSpPr/>
          <p:nvPr/>
        </p:nvGrpSpPr>
        <p:grpSpPr>
          <a:xfrm>
            <a:off x="-14388" y="6246824"/>
            <a:ext cx="9158400" cy="609600"/>
            <a:chOff x="0" y="0"/>
            <a:chExt cx="9158400" cy="609600"/>
          </a:xfrm>
        </p:grpSpPr>
        <p:sp>
          <p:nvSpPr>
            <p:cNvPr id="867" name="Google Shape;867;p86"/>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68" name="Google Shape;868;p86"/>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869" name="Google Shape;869;p86"/>
          <p:cNvSpPr txBox="1"/>
          <p:nvPr/>
        </p:nvSpPr>
        <p:spPr>
          <a:xfrm>
            <a:off x="38030" y="1475734"/>
            <a:ext cx="3245019" cy="3753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Calibri"/>
              <a:buNone/>
            </a:pPr>
            <a:r>
              <a:rPr lang="en-US" sz="3400" b="1" i="0" u="none" strike="noStrike" cap="none" dirty="0">
                <a:solidFill>
                  <a:schemeClr val="lt1"/>
                </a:solidFill>
                <a:latin typeface="Calibri"/>
                <a:ea typeface="Calibri"/>
                <a:cs typeface="Calibri"/>
                <a:sym typeface="Calibri"/>
              </a:rPr>
              <a:t>USE YOUR HANDWRITING </a:t>
            </a:r>
            <a:r>
              <a:rPr lang="en-US" sz="3000" b="0" i="0" u="none" strike="noStrike" cap="none" dirty="0">
                <a:solidFill>
                  <a:schemeClr val="lt1"/>
                </a:solidFill>
                <a:latin typeface="Calibri"/>
                <a:ea typeface="Calibri"/>
                <a:cs typeface="Calibri"/>
                <a:sym typeface="Calibri"/>
              </a:rPr>
              <a:t>as a design element.</a:t>
            </a:r>
            <a:endParaRPr sz="3000" b="0" i="0" u="none" strike="noStrike" cap="none" dirty="0">
              <a:solidFill>
                <a:schemeClr val="lt1"/>
              </a:solidFill>
              <a:latin typeface="Calibri"/>
              <a:ea typeface="Calibri"/>
              <a:cs typeface="Calibri"/>
              <a:sym typeface="Calibri"/>
            </a:endParaRPr>
          </a:p>
        </p:txBody>
      </p:sp>
      <p:sp>
        <p:nvSpPr>
          <p:cNvPr id="870" name="Google Shape;870;p86"/>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71" name="Google Shape;871;p86"/>
          <p:cNvPicPr preferRelativeResize="0"/>
          <p:nvPr/>
        </p:nvPicPr>
        <p:blipFill rotWithShape="1">
          <a:blip r:embed="rId4">
            <a:alphaModFix/>
          </a:blip>
          <a:srcRect/>
          <a:stretch/>
        </p:blipFill>
        <p:spPr>
          <a:xfrm>
            <a:off x="3015900" y="0"/>
            <a:ext cx="6296425" cy="6246825"/>
          </a:xfrm>
          <a:prstGeom prst="rect">
            <a:avLst/>
          </a:prstGeom>
          <a:noFill/>
          <a:ln>
            <a:noFill/>
          </a:ln>
        </p:spPr>
      </p:pic>
      <p:pic>
        <p:nvPicPr>
          <p:cNvPr id="10" name="Picture 9" descr="A red heart with black letters&#10;&#10;Description automatically generated">
            <a:extLst>
              <a:ext uri="{FF2B5EF4-FFF2-40B4-BE49-F238E27FC236}">
                <a16:creationId xmlns:a16="http://schemas.microsoft.com/office/drawing/2014/main" id="{CDCAD442-2886-8E45-8600-03E79B5D1F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6"/>
        <p:cNvGrpSpPr/>
        <p:nvPr/>
      </p:nvGrpSpPr>
      <p:grpSpPr>
        <a:xfrm>
          <a:off x="0" y="0"/>
          <a:ext cx="0" cy="0"/>
          <a:chOff x="0" y="0"/>
          <a:chExt cx="0" cy="0"/>
        </a:xfrm>
      </p:grpSpPr>
      <p:sp>
        <p:nvSpPr>
          <p:cNvPr id="877" name="Google Shape;877;p87"/>
          <p:cNvSpPr txBox="1">
            <a:spLocks noGrp="1"/>
          </p:cNvSpPr>
          <p:nvPr>
            <p:ph type="ctrTitle"/>
          </p:nvPr>
        </p:nvSpPr>
        <p:spPr>
          <a:xfrm>
            <a:off x="407400" y="1574800"/>
            <a:ext cx="3738900" cy="4737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US" sz="2400" b="0" i="0" u="none" strike="noStrike" cap="none">
                <a:solidFill>
                  <a:schemeClr val="lt1"/>
                </a:solidFill>
                <a:latin typeface="Calibri"/>
                <a:ea typeface="Calibri"/>
                <a:cs typeface="Calibri"/>
                <a:sym typeface="Calibri"/>
              </a:rPr>
              <a:t>Select a quote about LOVE from the quotes by great peacemakers, visionaries, poets and musicians we’ve given you. </a:t>
            </a:r>
            <a:br>
              <a:rPr lang="en-US" sz="2400" b="0" i="0" u="none" strike="noStrike" cap="none">
                <a:solidFill>
                  <a:schemeClr val="lt1"/>
                </a:solidFill>
                <a:latin typeface="Calibri"/>
                <a:ea typeface="Calibri"/>
                <a:cs typeface="Calibri"/>
                <a:sym typeface="Calibri"/>
              </a:rPr>
            </a:br>
            <a:br>
              <a:rPr lang="en-US" sz="2400" b="0" i="0" u="none" strike="noStrike" cap="none">
                <a:solidFill>
                  <a:schemeClr val="lt1"/>
                </a:solidFill>
                <a:latin typeface="Calibri"/>
                <a:ea typeface="Calibri"/>
                <a:cs typeface="Calibri"/>
                <a:sym typeface="Calibri"/>
              </a:rPr>
            </a:br>
            <a:r>
              <a:rPr lang="en-US" sz="2500" b="1" i="0" u="none" strike="noStrike" cap="none">
                <a:solidFill>
                  <a:schemeClr val="lt1"/>
                </a:solidFill>
              </a:rPr>
              <a:t>Your art should be square. </a:t>
            </a:r>
            <a:endParaRPr sz="2500" b="1" i="0" u="none" strike="noStrike" cap="none">
              <a:solidFill>
                <a:schemeClr val="lt1"/>
              </a:solidFill>
            </a:endParaRPr>
          </a:p>
          <a:p>
            <a:pPr marL="0" marR="0" lvl="0" indent="0" algn="l" rtl="0">
              <a:lnSpc>
                <a:spcPct val="100000"/>
              </a:lnSpc>
              <a:spcBef>
                <a:spcPts val="0"/>
              </a:spcBef>
              <a:spcAft>
                <a:spcPts val="0"/>
              </a:spcAft>
              <a:buClr>
                <a:schemeClr val="lt1"/>
              </a:buClr>
              <a:buSzPts val="600"/>
              <a:buFont typeface="Calibri"/>
              <a:buNone/>
            </a:pPr>
            <a:endParaRPr sz="2400">
              <a:solidFill>
                <a:schemeClr val="lt1"/>
              </a:solidFill>
            </a:endParaRPr>
          </a:p>
          <a:p>
            <a:pPr marL="0" marR="0" lvl="0" indent="0" algn="l" rtl="0">
              <a:lnSpc>
                <a:spcPct val="100000"/>
              </a:lnSpc>
              <a:spcBef>
                <a:spcPts val="0"/>
              </a:spcBef>
              <a:spcAft>
                <a:spcPts val="0"/>
              </a:spcAft>
              <a:buClr>
                <a:schemeClr val="lt1"/>
              </a:buClr>
              <a:buSzPts val="600"/>
              <a:buFont typeface="Calibri"/>
              <a:buNone/>
            </a:pPr>
            <a:r>
              <a:rPr lang="en-US" sz="2400" b="0" i="0" u="none" strike="noStrike" cap="none">
                <a:solidFill>
                  <a:schemeClr val="lt1"/>
                </a:solidFill>
                <a:latin typeface="Calibri"/>
                <a:ea typeface="Calibri"/>
                <a:cs typeface="Calibri"/>
                <a:sym typeface="Calibri"/>
              </a:rPr>
              <a:t>Do a few small sketches with pencil to figure out how you will incorporate </a:t>
            </a:r>
            <a:r>
              <a:rPr lang="en-US" sz="2400">
                <a:solidFill>
                  <a:schemeClr val="lt1"/>
                </a:solidFill>
              </a:rPr>
              <a:t>the quote into your design</a:t>
            </a:r>
            <a:r>
              <a:rPr lang="en-US" sz="2400" b="0" i="0" u="none" strike="noStrike" cap="none">
                <a:solidFill>
                  <a:schemeClr val="lt1"/>
                </a:solidFill>
                <a:latin typeface="Calibri"/>
                <a:ea typeface="Calibri"/>
                <a:cs typeface="Calibri"/>
                <a:sym typeface="Calibri"/>
              </a:rPr>
              <a:t>. </a:t>
            </a:r>
            <a:br>
              <a:rPr lang="en-US" sz="2400" b="0" i="0" u="none" strike="noStrike" cap="none">
                <a:solidFill>
                  <a:schemeClr val="lt1"/>
                </a:solidFill>
                <a:latin typeface="Calibri"/>
                <a:ea typeface="Calibri"/>
                <a:cs typeface="Calibri"/>
                <a:sym typeface="Calibri"/>
              </a:rPr>
            </a:br>
            <a:br>
              <a:rPr lang="en-US" sz="2400" b="0" i="0" u="none" strike="noStrike" cap="none">
                <a:solidFill>
                  <a:schemeClr val="lt1"/>
                </a:solidFill>
                <a:latin typeface="Calibri"/>
                <a:ea typeface="Calibri"/>
                <a:cs typeface="Calibri"/>
                <a:sym typeface="Calibri"/>
              </a:rPr>
            </a:br>
            <a:br>
              <a:rPr lang="en-US" sz="2400" b="0" i="0" u="none" strike="noStrike" cap="none">
                <a:solidFill>
                  <a:schemeClr val="lt1"/>
                </a:solidFill>
                <a:latin typeface="Calibri"/>
                <a:ea typeface="Calibri"/>
                <a:cs typeface="Calibri"/>
                <a:sym typeface="Calibri"/>
              </a:rPr>
            </a:br>
            <a:endParaRPr sz="2400" b="0" i="0" u="none" strike="noStrike" cap="none">
              <a:solidFill>
                <a:schemeClr val="lt1"/>
              </a:solidFill>
              <a:latin typeface="Calibri"/>
              <a:ea typeface="Calibri"/>
              <a:cs typeface="Calibri"/>
              <a:sym typeface="Calibri"/>
            </a:endParaRPr>
          </a:p>
        </p:txBody>
      </p:sp>
      <p:grpSp>
        <p:nvGrpSpPr>
          <p:cNvPr id="878" name="Google Shape;878;p87"/>
          <p:cNvGrpSpPr/>
          <p:nvPr/>
        </p:nvGrpSpPr>
        <p:grpSpPr>
          <a:xfrm>
            <a:off x="-14388" y="6246824"/>
            <a:ext cx="9158400" cy="609600"/>
            <a:chOff x="0" y="0"/>
            <a:chExt cx="9158400" cy="609600"/>
          </a:xfrm>
        </p:grpSpPr>
        <p:sp>
          <p:nvSpPr>
            <p:cNvPr id="879" name="Google Shape;879;p87"/>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80" name="Google Shape;880;p87"/>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881" name="Google Shape;881;p87"/>
          <p:cNvSpPr txBox="1"/>
          <p:nvPr/>
        </p:nvSpPr>
        <p:spPr>
          <a:xfrm>
            <a:off x="407400" y="276150"/>
            <a:ext cx="3670200" cy="89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200"/>
              <a:buFont typeface="Calibri"/>
              <a:buNone/>
            </a:pPr>
            <a:r>
              <a:rPr lang="en-US" sz="4800" b="1" i="0" u="none" strike="noStrike" cap="none">
                <a:solidFill>
                  <a:srgbClr val="FFFF00"/>
                </a:solidFill>
                <a:latin typeface="Calibri"/>
                <a:ea typeface="Calibri"/>
                <a:cs typeface="Calibri"/>
                <a:sym typeface="Calibri"/>
              </a:rPr>
              <a:t>STEP ONE</a:t>
            </a:r>
            <a:endParaRPr sz="1400" b="0" i="0" u="none" strike="noStrike" cap="none">
              <a:solidFill>
                <a:srgbClr val="000000"/>
              </a:solidFill>
              <a:latin typeface="Arial"/>
              <a:ea typeface="Arial"/>
              <a:cs typeface="Arial"/>
              <a:sym typeface="Arial"/>
            </a:endParaRPr>
          </a:p>
        </p:txBody>
      </p:sp>
      <p:sp>
        <p:nvSpPr>
          <p:cNvPr id="882" name="Google Shape;882;p87"/>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83" name="Google Shape;883;p87" descr="A picture containing text, person, indoor&#10;&#10;Description automatically generated"/>
          <p:cNvPicPr preferRelativeResize="0"/>
          <p:nvPr/>
        </p:nvPicPr>
        <p:blipFill rotWithShape="1">
          <a:blip r:embed="rId3">
            <a:alphaModFix/>
          </a:blip>
          <a:srcRect/>
          <a:stretch/>
        </p:blipFill>
        <p:spPr>
          <a:xfrm>
            <a:off x="4371611" y="-24952"/>
            <a:ext cx="4765149" cy="6284621"/>
          </a:xfrm>
          <a:prstGeom prst="rect">
            <a:avLst/>
          </a:prstGeom>
          <a:noFill/>
          <a:ln>
            <a:noFill/>
          </a:ln>
        </p:spPr>
      </p:pic>
      <p:pic>
        <p:nvPicPr>
          <p:cNvPr id="10" name="Picture 9" descr="A red heart with black letters&#10;&#10;Description automatically generated">
            <a:extLst>
              <a:ext uri="{FF2B5EF4-FFF2-40B4-BE49-F238E27FC236}">
                <a16:creationId xmlns:a16="http://schemas.microsoft.com/office/drawing/2014/main" id="{AAB37146-BD73-1142-BE36-4EE61CA2A4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81"/>
                                        </p:tgtEl>
                                        <p:attrNameLst>
                                          <p:attrName>style.visibility</p:attrName>
                                        </p:attrNameLst>
                                      </p:cBhvr>
                                      <p:to>
                                        <p:strVal val="visible"/>
                                      </p:to>
                                    </p:set>
                                    <p:anim calcmode="lin" valueType="num">
                                      <p:cBhvr additive="base">
                                        <p:cTn id="7" dur="500"/>
                                        <p:tgtEl>
                                          <p:spTgt spid="8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8"/>
        <p:cNvGrpSpPr/>
        <p:nvPr/>
      </p:nvGrpSpPr>
      <p:grpSpPr>
        <a:xfrm>
          <a:off x="0" y="0"/>
          <a:ext cx="0" cy="0"/>
          <a:chOff x="0" y="0"/>
          <a:chExt cx="0" cy="0"/>
        </a:xfrm>
      </p:grpSpPr>
      <p:sp>
        <p:nvSpPr>
          <p:cNvPr id="889" name="Google Shape;889;p88"/>
          <p:cNvSpPr txBox="1">
            <a:spLocks noGrp="1"/>
          </p:cNvSpPr>
          <p:nvPr>
            <p:ph type="ctrTitle"/>
          </p:nvPr>
        </p:nvSpPr>
        <p:spPr>
          <a:xfrm>
            <a:off x="5794225" y="1425925"/>
            <a:ext cx="3204300" cy="36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Calibri"/>
              <a:buNone/>
            </a:pPr>
            <a:br>
              <a:rPr lang="en-US" sz="2800" b="0" i="0" u="none" strike="noStrike" cap="none">
                <a:solidFill>
                  <a:schemeClr val="lt1"/>
                </a:solidFill>
                <a:latin typeface="Calibri"/>
                <a:ea typeface="Calibri"/>
                <a:cs typeface="Calibri"/>
                <a:sym typeface="Calibri"/>
              </a:rPr>
            </a:br>
            <a:r>
              <a:rPr lang="en-US" sz="2800" b="0" i="0" u="none" strike="noStrike" cap="none">
                <a:solidFill>
                  <a:schemeClr val="lt1"/>
                </a:solidFill>
                <a:latin typeface="Calibri"/>
                <a:ea typeface="Calibri"/>
                <a:cs typeface="Calibri"/>
                <a:sym typeface="Calibri"/>
              </a:rPr>
              <a:t>Choose your </a:t>
            </a:r>
            <a:r>
              <a:rPr lang="en-US" sz="2800" b="1" i="0" u="none" strike="noStrike" cap="none">
                <a:solidFill>
                  <a:schemeClr val="lt1"/>
                </a:solidFill>
              </a:rPr>
              <a:t>SQUARE</a:t>
            </a:r>
            <a:r>
              <a:rPr lang="en-US" sz="2800" b="0" i="0" u="none" strike="noStrike" cap="none">
                <a:solidFill>
                  <a:schemeClr val="lt1"/>
                </a:solidFill>
                <a:latin typeface="Calibri"/>
                <a:ea typeface="Calibri"/>
                <a:cs typeface="Calibri"/>
                <a:sym typeface="Calibri"/>
              </a:rPr>
              <a:t> background paper and materials. Design your </a:t>
            </a:r>
            <a:r>
              <a:rPr lang="en-US" sz="2800">
                <a:solidFill>
                  <a:schemeClr val="lt1"/>
                </a:solidFill>
              </a:rPr>
              <a:t>m</a:t>
            </a:r>
            <a:r>
              <a:rPr lang="en-US" sz="2800" b="0" i="0" u="none" strike="noStrike" cap="none">
                <a:solidFill>
                  <a:schemeClr val="lt1"/>
                </a:solidFill>
                <a:latin typeface="Calibri"/>
                <a:ea typeface="Calibri"/>
                <a:cs typeface="Calibri"/>
                <a:sym typeface="Calibri"/>
              </a:rPr>
              <a:t>essage of LOVE with a decorated quote about LOVE on it. It helps to plan how you will use the letters. </a:t>
            </a:r>
            <a:br>
              <a:rPr lang="en-US" sz="2800" b="0" i="0" u="none" strike="noStrike" cap="none">
                <a:solidFill>
                  <a:schemeClr val="lt1"/>
                </a:solidFill>
                <a:latin typeface="Calibri"/>
                <a:ea typeface="Calibri"/>
                <a:cs typeface="Calibri"/>
                <a:sym typeface="Calibri"/>
              </a:rPr>
            </a:br>
            <a:r>
              <a:rPr lang="en-US" sz="2800" b="0" i="0" u="none" strike="noStrike" cap="none">
                <a:solidFill>
                  <a:schemeClr val="lt1"/>
                </a:solidFill>
                <a:latin typeface="Calibri"/>
                <a:ea typeface="Calibri"/>
                <a:cs typeface="Calibri"/>
                <a:sym typeface="Calibri"/>
              </a:rPr>
              <a:t>Make your art!</a:t>
            </a:r>
            <a:endParaRPr sz="2800" b="0" i="0" u="none" strike="noStrike" cap="none">
              <a:solidFill>
                <a:schemeClr val="lt1"/>
              </a:solidFill>
              <a:latin typeface="Calibri"/>
              <a:ea typeface="Calibri"/>
              <a:cs typeface="Calibri"/>
              <a:sym typeface="Calibri"/>
            </a:endParaRPr>
          </a:p>
        </p:txBody>
      </p:sp>
      <p:grpSp>
        <p:nvGrpSpPr>
          <p:cNvPr id="890" name="Google Shape;890;p88"/>
          <p:cNvGrpSpPr/>
          <p:nvPr/>
        </p:nvGrpSpPr>
        <p:grpSpPr>
          <a:xfrm>
            <a:off x="-14388" y="6246824"/>
            <a:ext cx="9158400" cy="609600"/>
            <a:chOff x="0" y="0"/>
            <a:chExt cx="9158400" cy="609600"/>
          </a:xfrm>
        </p:grpSpPr>
        <p:sp>
          <p:nvSpPr>
            <p:cNvPr id="891" name="Google Shape;891;p88"/>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92" name="Google Shape;892;p88"/>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893" name="Google Shape;893;p88"/>
          <p:cNvSpPr txBox="1"/>
          <p:nvPr/>
        </p:nvSpPr>
        <p:spPr>
          <a:xfrm>
            <a:off x="5794237" y="220725"/>
            <a:ext cx="3670200" cy="89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200"/>
              <a:buFont typeface="Calibri"/>
              <a:buNone/>
            </a:pPr>
            <a:r>
              <a:rPr lang="en-US" sz="4800" b="1" i="0" u="none" strike="noStrike" cap="none">
                <a:solidFill>
                  <a:srgbClr val="FFFF00"/>
                </a:solidFill>
                <a:latin typeface="Calibri"/>
                <a:ea typeface="Calibri"/>
                <a:cs typeface="Calibri"/>
                <a:sym typeface="Calibri"/>
              </a:rPr>
              <a:t>STEP TWO</a:t>
            </a:r>
            <a:endParaRPr sz="4800" b="1" i="0" u="none" strike="noStrike" cap="none">
              <a:solidFill>
                <a:srgbClr val="FFFF00"/>
              </a:solidFill>
              <a:latin typeface="Calibri"/>
              <a:ea typeface="Calibri"/>
              <a:cs typeface="Calibri"/>
              <a:sym typeface="Calibri"/>
            </a:endParaRPr>
          </a:p>
        </p:txBody>
      </p:sp>
      <p:sp>
        <p:nvSpPr>
          <p:cNvPr id="894" name="Google Shape;894;p88"/>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95" name="Google Shape;895;p88"/>
          <p:cNvPicPr preferRelativeResize="0"/>
          <p:nvPr/>
        </p:nvPicPr>
        <p:blipFill rotWithShape="1">
          <a:blip r:embed="rId3">
            <a:alphaModFix/>
          </a:blip>
          <a:srcRect/>
          <a:stretch/>
        </p:blipFill>
        <p:spPr>
          <a:xfrm>
            <a:off x="0" y="513050"/>
            <a:ext cx="5613149" cy="5235899"/>
          </a:xfrm>
          <a:prstGeom prst="rect">
            <a:avLst/>
          </a:prstGeom>
          <a:noFill/>
          <a:ln>
            <a:noFill/>
          </a:ln>
        </p:spPr>
      </p:pic>
      <p:pic>
        <p:nvPicPr>
          <p:cNvPr id="10" name="Picture 9" descr="A red heart with black letters&#10;&#10;Description automatically generated">
            <a:extLst>
              <a:ext uri="{FF2B5EF4-FFF2-40B4-BE49-F238E27FC236}">
                <a16:creationId xmlns:a16="http://schemas.microsoft.com/office/drawing/2014/main" id="{CCA0931C-CCAD-3342-8F7B-AA06BBA66C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3" name="Picture 2" descr="A blue and white poster with words and a whale&#10;&#10;Description automatically generated">
            <a:extLst>
              <a:ext uri="{FF2B5EF4-FFF2-40B4-BE49-F238E27FC236}">
                <a16:creationId xmlns:a16="http://schemas.microsoft.com/office/drawing/2014/main" id="{3206B8A9-F642-7548-8C75-34B854F578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 y="297185"/>
            <a:ext cx="5613057" cy="5667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93"/>
                                        </p:tgtEl>
                                        <p:attrNameLst>
                                          <p:attrName>style.visibility</p:attrName>
                                        </p:attrNameLst>
                                      </p:cBhvr>
                                      <p:to>
                                        <p:strVal val="visible"/>
                                      </p:to>
                                    </p:set>
                                    <p:anim calcmode="lin" valueType="num">
                                      <p:cBhvr additive="base">
                                        <p:cTn id="7" dur="500"/>
                                        <p:tgtEl>
                                          <p:spTgt spid="89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0"/>
        <p:cNvGrpSpPr/>
        <p:nvPr/>
      </p:nvGrpSpPr>
      <p:grpSpPr>
        <a:xfrm>
          <a:off x="0" y="0"/>
          <a:ext cx="0" cy="0"/>
          <a:chOff x="0" y="0"/>
          <a:chExt cx="0" cy="0"/>
        </a:xfrm>
      </p:grpSpPr>
      <p:sp>
        <p:nvSpPr>
          <p:cNvPr id="901" name="Google Shape;901;p89"/>
          <p:cNvSpPr txBox="1">
            <a:spLocks noGrp="1"/>
          </p:cNvSpPr>
          <p:nvPr>
            <p:ph type="ctrTitle"/>
          </p:nvPr>
        </p:nvSpPr>
        <p:spPr>
          <a:xfrm>
            <a:off x="7183205" y="1992861"/>
            <a:ext cx="1817809" cy="456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700"/>
              <a:buFont typeface="Calibri"/>
              <a:buNone/>
            </a:pPr>
            <a:r>
              <a:rPr lang="en-US" sz="2800" b="0" i="0" u="none" strike="noStrike" cap="none" dirty="0">
                <a:solidFill>
                  <a:schemeClr val="lt1"/>
                </a:solidFill>
                <a:latin typeface="Calibri"/>
                <a:ea typeface="Calibri"/>
                <a:cs typeface="Calibri"/>
                <a:sym typeface="Calibri"/>
              </a:rPr>
              <a:t>When finished, take time to share your art with your group or class. </a:t>
            </a:r>
            <a:br>
              <a:rPr lang="en-US" sz="2800" b="0" i="0" u="none" strike="noStrike" cap="none" dirty="0">
                <a:solidFill>
                  <a:schemeClr val="lt1"/>
                </a:solidFill>
                <a:latin typeface="Calibri"/>
                <a:ea typeface="Calibri"/>
                <a:cs typeface="Calibri"/>
                <a:sym typeface="Calibri"/>
              </a:rPr>
            </a:br>
            <a:br>
              <a:rPr lang="en-US" sz="2800" b="0" i="0" u="none" strike="noStrike" cap="none" dirty="0">
                <a:solidFill>
                  <a:schemeClr val="lt1"/>
                </a:solidFill>
                <a:latin typeface="Calibri"/>
                <a:ea typeface="Calibri"/>
                <a:cs typeface="Calibri"/>
                <a:sym typeface="Calibri"/>
              </a:rPr>
            </a:br>
            <a:endParaRPr sz="2800" b="0" i="0" u="none" strike="noStrike" cap="none" dirty="0">
              <a:solidFill>
                <a:schemeClr val="lt1"/>
              </a:solidFill>
              <a:latin typeface="Calibri"/>
              <a:ea typeface="Calibri"/>
              <a:cs typeface="Calibri"/>
              <a:sym typeface="Calibri"/>
            </a:endParaRPr>
          </a:p>
        </p:txBody>
      </p:sp>
      <p:grpSp>
        <p:nvGrpSpPr>
          <p:cNvPr id="902" name="Google Shape;902;p89"/>
          <p:cNvGrpSpPr/>
          <p:nvPr/>
        </p:nvGrpSpPr>
        <p:grpSpPr>
          <a:xfrm>
            <a:off x="-14388" y="6246824"/>
            <a:ext cx="9158400" cy="609600"/>
            <a:chOff x="0" y="0"/>
            <a:chExt cx="9158400" cy="609600"/>
          </a:xfrm>
        </p:grpSpPr>
        <p:sp>
          <p:nvSpPr>
            <p:cNvPr id="903" name="Google Shape;903;p89"/>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04" name="Google Shape;904;p89"/>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905" name="Google Shape;905;p89"/>
          <p:cNvSpPr txBox="1"/>
          <p:nvPr/>
        </p:nvSpPr>
        <p:spPr>
          <a:xfrm>
            <a:off x="7096464" y="528876"/>
            <a:ext cx="3670200" cy="89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200"/>
              <a:buFont typeface="Calibri"/>
              <a:buNone/>
            </a:pPr>
            <a:r>
              <a:rPr lang="en-US" sz="4800" b="1" i="0" u="none" strike="noStrike" cap="none" dirty="0">
                <a:solidFill>
                  <a:srgbClr val="FFFF00"/>
                </a:solidFill>
                <a:latin typeface="Calibri"/>
                <a:ea typeface="Calibri"/>
                <a:cs typeface="Calibri"/>
                <a:sym typeface="Calibri"/>
              </a:rPr>
              <a:t>STEP </a:t>
            </a:r>
          </a:p>
          <a:p>
            <a:pPr marL="0" marR="0" lvl="0" indent="0" algn="l" rtl="0">
              <a:lnSpc>
                <a:spcPct val="100000"/>
              </a:lnSpc>
              <a:spcBef>
                <a:spcPts val="0"/>
              </a:spcBef>
              <a:spcAft>
                <a:spcPts val="0"/>
              </a:spcAft>
              <a:buClr>
                <a:srgbClr val="FFFF00"/>
              </a:buClr>
              <a:buSzPts val="1200"/>
              <a:buFont typeface="Calibri"/>
              <a:buNone/>
            </a:pPr>
            <a:r>
              <a:rPr lang="en-US" sz="4800" b="1" i="0" u="none" strike="noStrike" cap="none" dirty="0">
                <a:solidFill>
                  <a:srgbClr val="FFFF00"/>
                </a:solidFill>
                <a:latin typeface="Calibri"/>
                <a:ea typeface="Calibri"/>
                <a:cs typeface="Calibri"/>
                <a:sym typeface="Calibri"/>
              </a:rPr>
              <a:t>THREE</a:t>
            </a:r>
            <a:endParaRPr sz="4800" b="1" i="0" u="none" strike="noStrike" cap="none" dirty="0">
              <a:solidFill>
                <a:srgbClr val="FFFF00"/>
              </a:solidFill>
              <a:latin typeface="Calibri"/>
              <a:ea typeface="Calibri"/>
              <a:cs typeface="Calibri"/>
              <a:sym typeface="Calibri"/>
            </a:endParaRPr>
          </a:p>
        </p:txBody>
      </p:sp>
      <p:sp>
        <p:nvSpPr>
          <p:cNvPr id="906" name="Google Shape;906;p8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5" name="Picture 14" descr="A red heart with black letters&#10;&#10;Description automatically generated">
            <a:extLst>
              <a:ext uri="{FF2B5EF4-FFF2-40B4-BE49-F238E27FC236}">
                <a16:creationId xmlns:a16="http://schemas.microsoft.com/office/drawing/2014/main" id="{E8AB35EA-4F6B-8044-95F1-E808623013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3" name="Picture 2" descr="A family with their kids painting&#10;&#10;Description automatically generated with medium confidence">
            <a:extLst>
              <a:ext uri="{FF2B5EF4-FFF2-40B4-BE49-F238E27FC236}">
                <a16:creationId xmlns:a16="http://schemas.microsoft.com/office/drawing/2014/main" id="{1E6EC2EC-1798-644F-958D-4AE64D176B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11" y="646822"/>
            <a:ext cx="7039564" cy="4878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05"/>
                                        </p:tgtEl>
                                        <p:attrNameLst>
                                          <p:attrName>style.visibility</p:attrName>
                                        </p:attrNameLst>
                                      </p:cBhvr>
                                      <p:to>
                                        <p:strVal val="visible"/>
                                      </p:to>
                                    </p:set>
                                    <p:anim calcmode="lin" valueType="num">
                                      <p:cBhvr additive="base">
                                        <p:cTn id="7" dur="500"/>
                                        <p:tgtEl>
                                          <p:spTgt spid="9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2"/>
        <p:cNvGrpSpPr/>
        <p:nvPr/>
      </p:nvGrpSpPr>
      <p:grpSpPr>
        <a:xfrm>
          <a:off x="0" y="0"/>
          <a:ext cx="0" cy="0"/>
          <a:chOff x="0" y="0"/>
          <a:chExt cx="0" cy="0"/>
        </a:xfrm>
      </p:grpSpPr>
      <p:sp>
        <p:nvSpPr>
          <p:cNvPr id="913" name="Google Shape;913;p90"/>
          <p:cNvSpPr txBox="1">
            <a:spLocks noGrp="1"/>
          </p:cNvSpPr>
          <p:nvPr>
            <p:ph type="ctrTitle"/>
          </p:nvPr>
        </p:nvSpPr>
        <p:spPr>
          <a:xfrm>
            <a:off x="304225" y="1120424"/>
            <a:ext cx="8521200" cy="10093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700"/>
              <a:buFont typeface="Calibri"/>
              <a:buNone/>
            </a:pPr>
            <a:r>
              <a:rPr lang="en-US" sz="2200" b="1" i="0" u="none" strike="noStrike" cap="none" dirty="0">
                <a:solidFill>
                  <a:srgbClr val="0C0C0C"/>
                </a:solidFill>
              </a:rPr>
              <a:t>Here is how to be involved in the Northwest Arkansas LOVE Project:</a:t>
            </a:r>
            <a:br>
              <a:rPr lang="en-US" sz="2200" b="0" i="0" u="none" strike="noStrike" cap="none" dirty="0">
                <a:solidFill>
                  <a:srgbClr val="0C0C0C"/>
                </a:solidFill>
                <a:latin typeface="Calibri"/>
                <a:ea typeface="Calibri"/>
                <a:cs typeface="Calibri"/>
                <a:sym typeface="Calibri"/>
              </a:rPr>
            </a:br>
            <a:r>
              <a:rPr lang="en-US" sz="2200" b="1" i="0" u="none" strike="noStrike" cap="none" dirty="0">
                <a:solidFill>
                  <a:srgbClr val="0C0C0C"/>
                </a:solidFill>
              </a:rPr>
              <a:t>         Click on this QR Code for all the information you will need:</a:t>
            </a:r>
            <a:br>
              <a:rPr lang="en-US" sz="2100" b="0" i="0" u="none" strike="noStrike" cap="none" dirty="0">
                <a:latin typeface="Calibri"/>
                <a:ea typeface="Calibri"/>
                <a:cs typeface="Calibri"/>
                <a:sym typeface="Calibri"/>
              </a:rPr>
            </a:br>
            <a:br>
              <a:rPr lang="en-US" sz="2200" b="0" i="0" u="none" strike="noStrike" cap="none" dirty="0">
                <a:latin typeface="Calibri"/>
                <a:ea typeface="Calibri"/>
                <a:cs typeface="Calibri"/>
                <a:sym typeface="Calibri"/>
              </a:rPr>
            </a:br>
            <a:r>
              <a:rPr lang="en-US" sz="2200" b="0" i="0" u="none" strike="noStrike" cap="none" dirty="0">
                <a:latin typeface="Calibri"/>
                <a:ea typeface="Calibri"/>
                <a:cs typeface="Calibri"/>
                <a:sym typeface="Calibri"/>
              </a:rPr>
              <a:t>	</a:t>
            </a:r>
            <a:br>
              <a:rPr lang="en-US" sz="2200" b="0" i="0" u="none" strike="noStrike" cap="none" dirty="0">
                <a:latin typeface="Calibri"/>
                <a:ea typeface="Calibri"/>
                <a:cs typeface="Calibri"/>
                <a:sym typeface="Calibri"/>
              </a:rPr>
            </a:br>
            <a:endParaRPr sz="2200" b="0" i="0" u="none" strike="noStrike" cap="none" dirty="0">
              <a:latin typeface="Calibri"/>
              <a:ea typeface="Calibri"/>
              <a:cs typeface="Calibri"/>
              <a:sym typeface="Calibri"/>
            </a:endParaRPr>
          </a:p>
        </p:txBody>
      </p:sp>
      <p:grpSp>
        <p:nvGrpSpPr>
          <p:cNvPr id="914" name="Google Shape;914;p90"/>
          <p:cNvGrpSpPr/>
          <p:nvPr/>
        </p:nvGrpSpPr>
        <p:grpSpPr>
          <a:xfrm>
            <a:off x="-14388" y="6246824"/>
            <a:ext cx="9158400" cy="609600"/>
            <a:chOff x="0" y="0"/>
            <a:chExt cx="9158400" cy="609600"/>
          </a:xfrm>
        </p:grpSpPr>
        <p:sp>
          <p:nvSpPr>
            <p:cNvPr id="915" name="Google Shape;915;p90"/>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16" name="Google Shape;916;p90"/>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917" name="Google Shape;917;p90"/>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919" name="Google Shape;919;p90"/>
          <p:cNvSpPr txBox="1"/>
          <p:nvPr/>
        </p:nvSpPr>
        <p:spPr>
          <a:xfrm>
            <a:off x="312514" y="208344"/>
            <a:ext cx="497711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1" i="0" u="none" strike="noStrike" cap="none">
                <a:solidFill>
                  <a:schemeClr val="dk1"/>
                </a:solidFill>
                <a:latin typeface="Calibri"/>
                <a:ea typeface="Calibri"/>
                <a:cs typeface="Calibri"/>
                <a:sym typeface="Calibri"/>
              </a:rPr>
              <a:t>STEP FOUR:</a:t>
            </a:r>
            <a:endParaRPr/>
          </a:p>
        </p:txBody>
      </p:sp>
      <p:pic>
        <p:nvPicPr>
          <p:cNvPr id="9" name="Picture 8" descr="A red heart with black letters&#10;&#10;Description automatically generated">
            <a:extLst>
              <a:ext uri="{FF2B5EF4-FFF2-40B4-BE49-F238E27FC236}">
                <a16:creationId xmlns:a16="http://schemas.microsoft.com/office/drawing/2014/main" id="{BC765411-E57C-164E-BADF-5F988863F9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3" name="Picture 2" descr="A qr code with red squares&#10;&#10;Description automatically generated">
            <a:extLst>
              <a:ext uri="{FF2B5EF4-FFF2-40B4-BE49-F238E27FC236}">
                <a16:creationId xmlns:a16="http://schemas.microsoft.com/office/drawing/2014/main" id="{04AE228E-5356-6C4C-BF34-A461D00F46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9337" y="2476499"/>
            <a:ext cx="2662177" cy="266217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2"/>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E5D0B46F-EC56-104B-9002-5FDD2E01B2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61" y="-180620"/>
            <a:ext cx="8875059" cy="6858000"/>
          </a:xfrm>
          <a:prstGeom prst="rect">
            <a:avLst/>
          </a:prstGeom>
        </p:spPr>
      </p:pic>
      <p:sp>
        <p:nvSpPr>
          <p:cNvPr id="14" name="Google Shape;936;p92">
            <a:extLst>
              <a:ext uri="{FF2B5EF4-FFF2-40B4-BE49-F238E27FC236}">
                <a16:creationId xmlns:a16="http://schemas.microsoft.com/office/drawing/2014/main" id="{8CEC2551-D801-BA47-9B3B-FB1B42116F89}"/>
              </a:ext>
            </a:extLst>
          </p:cNvPr>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 name="Google Shape;939;p92">
            <a:extLst>
              <a:ext uri="{FF2B5EF4-FFF2-40B4-BE49-F238E27FC236}">
                <a16:creationId xmlns:a16="http://schemas.microsoft.com/office/drawing/2014/main" id="{F5203DD0-C42F-CD44-8742-B217C628865F}"/>
              </a:ext>
            </a:extLst>
          </p:cNvPr>
          <p:cNvSpPr txBox="1"/>
          <p:nvPr/>
        </p:nvSpPr>
        <p:spPr>
          <a:xfrm>
            <a:off x="2460553" y="6401584"/>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lt1"/>
                </a:solidFill>
                <a:latin typeface="Arial"/>
                <a:ea typeface="Arial"/>
                <a:cs typeface="Arial"/>
                <a:sym typeface="Arial"/>
              </a:rPr>
              <a:t>ARTISTS MAKING A KINDER WORLD</a:t>
            </a:r>
            <a:endParaRPr sz="1400" b="0" i="0" u="none" strike="noStrike" cap="none" dirty="0">
              <a:solidFill>
                <a:srgbClr val="000000"/>
              </a:solidFill>
              <a:latin typeface="Arial"/>
              <a:ea typeface="Arial"/>
              <a:cs typeface="Arial"/>
              <a:sym typeface="Arial"/>
            </a:endParaRPr>
          </a:p>
        </p:txBody>
      </p:sp>
      <p:pic>
        <p:nvPicPr>
          <p:cNvPr id="6" name="Picture 5" descr="A red heart with black letters&#10;&#10;Description automatically generated">
            <a:extLst>
              <a:ext uri="{FF2B5EF4-FFF2-40B4-BE49-F238E27FC236}">
                <a16:creationId xmlns:a16="http://schemas.microsoft.com/office/drawing/2014/main" id="{36453A30-05AD-9641-9BBC-EE1F4DA685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extLst>
      <p:ext uri="{BB962C8B-B14F-4D97-AF65-F5344CB8AC3E}">
        <p14:creationId xmlns:p14="http://schemas.microsoft.com/office/powerpoint/2010/main" val="456512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4"/>
        <p:cNvGrpSpPr/>
        <p:nvPr/>
      </p:nvGrpSpPr>
      <p:grpSpPr>
        <a:xfrm>
          <a:off x="0" y="0"/>
          <a:ext cx="0" cy="0"/>
          <a:chOff x="0" y="0"/>
          <a:chExt cx="0" cy="0"/>
        </a:xfrm>
      </p:grpSpPr>
      <p:grpSp>
        <p:nvGrpSpPr>
          <p:cNvPr id="955" name="Google Shape;955;p94"/>
          <p:cNvGrpSpPr/>
          <p:nvPr/>
        </p:nvGrpSpPr>
        <p:grpSpPr>
          <a:xfrm>
            <a:off x="-14388" y="6246824"/>
            <a:ext cx="9158400" cy="609600"/>
            <a:chOff x="0" y="0"/>
            <a:chExt cx="9158400" cy="609600"/>
          </a:xfrm>
        </p:grpSpPr>
        <p:sp>
          <p:nvSpPr>
            <p:cNvPr id="956" name="Google Shape;956;p94"/>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57" name="Google Shape;957;p94"/>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958" name="Google Shape;958;p94"/>
          <p:cNvSpPr txBox="1"/>
          <p:nvPr/>
        </p:nvSpPr>
        <p:spPr>
          <a:xfrm>
            <a:off x="1841864" y="2404765"/>
            <a:ext cx="6822658" cy="1501929"/>
          </a:xfrm>
          <a:prstGeom prst="rect">
            <a:avLst/>
          </a:prstGeom>
          <a:noFill/>
          <a:ln>
            <a:noFill/>
          </a:ln>
        </p:spPr>
        <p:txBody>
          <a:bodyPr spcFirstLastPara="1" wrap="square" lIns="91425" tIns="45700" rIns="91425" bIns="45700" anchor="t" anchorCtr="0">
            <a:noAutofit/>
          </a:bodyPr>
          <a:lstStyle/>
          <a:p>
            <a:pPr lvl="0"/>
            <a:r>
              <a:rPr lang="en-US" sz="2400" b="1" i="0" u="none" strike="noStrike" cap="none" dirty="0">
                <a:solidFill>
                  <a:srgbClr val="0C0C0C"/>
                </a:solidFill>
                <a:latin typeface="Calibri"/>
                <a:ea typeface="Calibri"/>
                <a:cs typeface="Calibri"/>
                <a:sym typeface="Calibri"/>
              </a:rPr>
              <a:t>TWO OPTIONAL SUPPLEMENTS</a:t>
            </a:r>
            <a:br>
              <a:rPr lang="en-US" sz="2400" b="1" i="0" u="none" strike="noStrike" cap="none" dirty="0">
                <a:solidFill>
                  <a:srgbClr val="0C0C0C"/>
                </a:solidFill>
                <a:latin typeface="Calibri"/>
                <a:ea typeface="Calibri"/>
                <a:cs typeface="Calibri"/>
                <a:sym typeface="Calibri"/>
              </a:rPr>
            </a:br>
            <a:r>
              <a:rPr lang="en-US" sz="2400" b="1" i="0" u="none" strike="noStrike" cap="none" dirty="0">
                <a:solidFill>
                  <a:srgbClr val="0C0C0C"/>
                </a:solidFill>
                <a:latin typeface="Calibri"/>
                <a:ea typeface="Calibri"/>
                <a:cs typeface="Calibri"/>
                <a:sym typeface="Calibri"/>
              </a:rPr>
              <a:t>1.   Social and Emotional learning </a:t>
            </a:r>
            <a:endParaRPr lang="en-US" sz="2400" b="1" dirty="0">
              <a:solidFill>
                <a:srgbClr val="0C0C0C"/>
              </a:solidFill>
              <a:latin typeface="Calibri"/>
              <a:ea typeface="Calibri"/>
              <a:cs typeface="Calibri"/>
              <a:sym typeface="Calibri"/>
            </a:endParaRPr>
          </a:p>
          <a:p>
            <a:pPr lvl="0"/>
            <a:r>
              <a:rPr lang="en-US" sz="2400" b="1" dirty="0">
                <a:latin typeface="Calibri"/>
                <a:ea typeface="Calibri"/>
                <a:cs typeface="Calibri"/>
                <a:sym typeface="Calibri"/>
              </a:rPr>
              <a:t>2.   Additional Social Justice Artists </a:t>
            </a:r>
          </a:p>
          <a:p>
            <a:pPr marL="0" marR="0" lvl="0" indent="0" algn="ctr" rtl="0">
              <a:lnSpc>
                <a:spcPct val="100000"/>
              </a:lnSpc>
              <a:spcBef>
                <a:spcPts val="0"/>
              </a:spcBef>
              <a:spcAft>
                <a:spcPts val="0"/>
              </a:spcAft>
              <a:buClr>
                <a:schemeClr val="lt1"/>
              </a:buClr>
              <a:buSzPts val="700"/>
              <a:buFont typeface="Calibri"/>
              <a:buNone/>
            </a:pPr>
            <a:endParaRPr sz="2400" b="1" i="0" u="none" strike="noStrike" cap="none" dirty="0">
              <a:solidFill>
                <a:srgbClr val="0C0C0C"/>
              </a:solidFill>
              <a:latin typeface="Calibri"/>
              <a:ea typeface="Calibri"/>
              <a:cs typeface="Calibri"/>
              <a:sym typeface="Calibri"/>
            </a:endParaRPr>
          </a:p>
        </p:txBody>
      </p:sp>
      <p:sp>
        <p:nvSpPr>
          <p:cNvPr id="959" name="Google Shape;959;p9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 name="Picture 7" descr="A red heart with black letters&#10;&#10;Description automatically generated">
            <a:extLst>
              <a:ext uri="{FF2B5EF4-FFF2-40B4-BE49-F238E27FC236}">
                <a16:creationId xmlns:a16="http://schemas.microsoft.com/office/drawing/2014/main" id="{A57EEAF3-8E31-474E-8172-5D1041C28E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extLst>
      <p:ext uri="{BB962C8B-B14F-4D97-AF65-F5344CB8AC3E}">
        <p14:creationId xmlns:p14="http://schemas.microsoft.com/office/powerpoint/2010/main" val="1355105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EF3"/>
        </a:solidFill>
        <a:effectLst/>
      </p:bgPr>
    </p:bg>
    <p:spTree>
      <p:nvGrpSpPr>
        <p:cNvPr id="1" name="Shape 173"/>
        <p:cNvGrpSpPr/>
        <p:nvPr/>
      </p:nvGrpSpPr>
      <p:grpSpPr>
        <a:xfrm>
          <a:off x="0" y="0"/>
          <a:ext cx="0" cy="0"/>
          <a:chOff x="0" y="0"/>
          <a:chExt cx="0" cy="0"/>
        </a:xfrm>
      </p:grpSpPr>
      <p:grpSp>
        <p:nvGrpSpPr>
          <p:cNvPr id="174" name="Google Shape;174;p23"/>
          <p:cNvGrpSpPr/>
          <p:nvPr/>
        </p:nvGrpSpPr>
        <p:grpSpPr>
          <a:xfrm>
            <a:off x="-14388" y="6246824"/>
            <a:ext cx="9158400" cy="609600"/>
            <a:chOff x="0" y="0"/>
            <a:chExt cx="9158400" cy="609600"/>
          </a:xfrm>
        </p:grpSpPr>
        <p:sp>
          <p:nvSpPr>
            <p:cNvPr id="175" name="Google Shape;175;p23"/>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6" name="Google Shape;176;p23"/>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77" name="Google Shape;177;p2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78" name="Google Shape;178;p23" descr="Graphical user interface&#10;&#10;Description automatically generated"/>
          <p:cNvPicPr preferRelativeResize="0"/>
          <p:nvPr/>
        </p:nvPicPr>
        <p:blipFill rotWithShape="1">
          <a:blip r:embed="rId3">
            <a:alphaModFix/>
          </a:blip>
          <a:srcRect/>
          <a:stretch/>
        </p:blipFill>
        <p:spPr>
          <a:xfrm>
            <a:off x="0" y="254999"/>
            <a:ext cx="9144000" cy="5172364"/>
          </a:xfrm>
          <a:prstGeom prst="rect">
            <a:avLst/>
          </a:prstGeom>
          <a:noFill/>
          <a:ln>
            <a:noFill/>
          </a:ln>
        </p:spPr>
      </p:pic>
      <p:sp>
        <p:nvSpPr>
          <p:cNvPr id="179" name="Google Shape;179;p23"/>
          <p:cNvSpPr txBox="1"/>
          <p:nvPr/>
        </p:nvSpPr>
        <p:spPr>
          <a:xfrm>
            <a:off x="349135" y="5503025"/>
            <a:ext cx="8279476"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ONLINE Gallery: Dallas LOVE Project. </a:t>
            </a:r>
            <a:r>
              <a:rPr lang="en-US" sz="2400" b="1" i="0" u="sng" strike="noStrike" cap="none">
                <a:solidFill>
                  <a:schemeClr val="hlink"/>
                </a:solidFill>
                <a:latin typeface="Calibri"/>
                <a:ea typeface="Calibri"/>
                <a:cs typeface="Calibri"/>
                <a:sym typeface="Calibri"/>
                <a:hlinkClick r:id="rId4"/>
              </a:rPr>
              <a:t>Dallasloveproject.org</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78480377-7A3F-6E44-B63C-D4C79DDC1D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4"/>
        <p:cNvGrpSpPr/>
        <p:nvPr/>
      </p:nvGrpSpPr>
      <p:grpSpPr>
        <a:xfrm>
          <a:off x="0" y="0"/>
          <a:ext cx="0" cy="0"/>
          <a:chOff x="0" y="0"/>
          <a:chExt cx="0" cy="0"/>
        </a:xfrm>
      </p:grpSpPr>
      <p:grpSp>
        <p:nvGrpSpPr>
          <p:cNvPr id="955" name="Google Shape;955;p94"/>
          <p:cNvGrpSpPr/>
          <p:nvPr/>
        </p:nvGrpSpPr>
        <p:grpSpPr>
          <a:xfrm>
            <a:off x="-14388" y="6246824"/>
            <a:ext cx="9158400" cy="609600"/>
            <a:chOff x="0" y="0"/>
            <a:chExt cx="9158400" cy="609600"/>
          </a:xfrm>
        </p:grpSpPr>
        <p:sp>
          <p:nvSpPr>
            <p:cNvPr id="956" name="Google Shape;956;p94"/>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57" name="Google Shape;957;p94"/>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958" name="Google Shape;958;p94"/>
          <p:cNvSpPr txBox="1"/>
          <p:nvPr/>
        </p:nvSpPr>
        <p:spPr>
          <a:xfrm>
            <a:off x="2096057" y="2184344"/>
            <a:ext cx="6822658" cy="1501929"/>
          </a:xfrm>
          <a:prstGeom prst="rect">
            <a:avLst/>
          </a:prstGeom>
          <a:noFill/>
          <a:ln>
            <a:noFill/>
          </a:ln>
        </p:spPr>
        <p:txBody>
          <a:bodyPr spcFirstLastPara="1" wrap="square" lIns="91425" tIns="45700" rIns="91425" bIns="45700" anchor="t" anchorCtr="0">
            <a:noAutofit/>
          </a:bodyPr>
          <a:lstStyle/>
          <a:p>
            <a:pPr lvl="0"/>
            <a:br>
              <a:rPr lang="en-US" sz="2400" b="1" i="0" u="none" strike="noStrike" cap="none" dirty="0">
                <a:solidFill>
                  <a:srgbClr val="0C0C0C"/>
                </a:solidFill>
                <a:latin typeface="Calibri"/>
                <a:ea typeface="Calibri"/>
                <a:cs typeface="Calibri"/>
                <a:sym typeface="Calibri"/>
              </a:rPr>
            </a:br>
            <a:r>
              <a:rPr lang="en-US" sz="2400" b="1" i="0" u="none" strike="noStrike" cap="none" dirty="0">
                <a:solidFill>
                  <a:srgbClr val="0C0C0C"/>
                </a:solidFill>
                <a:latin typeface="Calibri"/>
                <a:ea typeface="Calibri"/>
                <a:cs typeface="Calibri"/>
                <a:sym typeface="Calibri"/>
              </a:rPr>
              <a:t>1.   Social and Emotional learning </a:t>
            </a:r>
            <a:endParaRPr lang="en-US" sz="2400" b="1" dirty="0">
              <a:solidFill>
                <a:srgbClr val="0C0C0C"/>
              </a:solidFill>
              <a:latin typeface="Calibri"/>
              <a:ea typeface="Calibri"/>
              <a:cs typeface="Calibri"/>
              <a:sym typeface="Calibri"/>
            </a:endParaRPr>
          </a:p>
          <a:p>
            <a:pPr lvl="0"/>
            <a:endParaRPr sz="2400" b="1" i="0" u="none" strike="noStrike" cap="none" dirty="0">
              <a:solidFill>
                <a:srgbClr val="0C0C0C"/>
              </a:solidFill>
              <a:latin typeface="Calibri"/>
              <a:ea typeface="Calibri"/>
              <a:cs typeface="Calibri"/>
              <a:sym typeface="Calibri"/>
            </a:endParaRPr>
          </a:p>
        </p:txBody>
      </p:sp>
      <p:sp>
        <p:nvSpPr>
          <p:cNvPr id="959" name="Google Shape;959;p9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 name="Picture 7" descr="A red heart with black letters&#10;&#10;Description automatically generated">
            <a:extLst>
              <a:ext uri="{FF2B5EF4-FFF2-40B4-BE49-F238E27FC236}">
                <a16:creationId xmlns:a16="http://schemas.microsoft.com/office/drawing/2014/main" id="{87CBCC40-FC3A-DB40-B906-41288170C7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extLst>
      <p:ext uri="{BB962C8B-B14F-4D97-AF65-F5344CB8AC3E}">
        <p14:creationId xmlns:p14="http://schemas.microsoft.com/office/powerpoint/2010/main" val="3000702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64"/>
        <p:cNvGrpSpPr/>
        <p:nvPr/>
      </p:nvGrpSpPr>
      <p:grpSpPr>
        <a:xfrm>
          <a:off x="0" y="0"/>
          <a:ext cx="0" cy="0"/>
          <a:chOff x="0" y="0"/>
          <a:chExt cx="0" cy="0"/>
        </a:xfrm>
      </p:grpSpPr>
      <p:sp>
        <p:nvSpPr>
          <p:cNvPr id="965" name="Google Shape;965;p95"/>
          <p:cNvSpPr txBox="1"/>
          <p:nvPr/>
        </p:nvSpPr>
        <p:spPr>
          <a:xfrm>
            <a:off x="457199" y="776605"/>
            <a:ext cx="9144000" cy="5358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Here’s one of the most difficult challenges:</a:t>
            </a: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HOW CAN WE SHOW LOVE TO OURSELVES AND ONE ANOTHER NO MATTER HOW COMPLEX LIFE IS?</a:t>
            </a:r>
            <a:endParaRPr sz="1400" b="0" i="0" u="none" strike="noStrike" cap="none">
              <a:solidFill>
                <a:srgbClr val="000000"/>
              </a:solidFill>
              <a:latin typeface="Arial"/>
              <a:ea typeface="Arial"/>
              <a:cs typeface="Arial"/>
              <a:sym typeface="Arial"/>
            </a:endParaRPr>
          </a:p>
        </p:txBody>
      </p:sp>
      <p:pic>
        <p:nvPicPr>
          <p:cNvPr id="966" name="Google Shape;966;p95" descr="Image"/>
          <p:cNvPicPr preferRelativeResize="0"/>
          <p:nvPr/>
        </p:nvPicPr>
        <p:blipFill rotWithShape="1">
          <a:blip r:embed="rId3">
            <a:alphaModFix/>
          </a:blip>
          <a:srcRect/>
          <a:stretch/>
        </p:blipFill>
        <p:spPr>
          <a:xfrm>
            <a:off x="437008" y="2325637"/>
            <a:ext cx="7874001" cy="3162301"/>
          </a:xfrm>
          <a:prstGeom prst="rect">
            <a:avLst/>
          </a:prstGeom>
          <a:noFill/>
          <a:ln>
            <a:noFill/>
          </a:ln>
        </p:spPr>
      </p:pic>
      <p:sp>
        <p:nvSpPr>
          <p:cNvPr id="967" name="Google Shape;967;p95"/>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8" name="Google Shape;968;p95"/>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02FD7376-0B04-2343-B488-AA8CA7723F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73"/>
        <p:cNvGrpSpPr/>
        <p:nvPr/>
      </p:nvGrpSpPr>
      <p:grpSpPr>
        <a:xfrm>
          <a:off x="0" y="0"/>
          <a:ext cx="0" cy="0"/>
          <a:chOff x="0" y="0"/>
          <a:chExt cx="0" cy="0"/>
        </a:xfrm>
      </p:grpSpPr>
      <p:sp>
        <p:nvSpPr>
          <p:cNvPr id="974" name="Google Shape;974;p96"/>
          <p:cNvSpPr txBox="1"/>
          <p:nvPr/>
        </p:nvSpPr>
        <p:spPr>
          <a:xfrm>
            <a:off x="258425" y="85247"/>
            <a:ext cx="8446296" cy="904241"/>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0" i="0" u="none" strike="noStrike" cap="none">
                <a:solidFill>
                  <a:srgbClr val="FFFFFF"/>
                </a:solidFill>
                <a:latin typeface="Calibri"/>
                <a:ea typeface="Calibri"/>
                <a:cs typeface="Calibri"/>
                <a:sym typeface="Calibri"/>
              </a:rPr>
              <a:t>It helps to understand how to process complex feelings and emotions in our heart and mind and in others. </a:t>
            </a:r>
            <a:endParaRPr sz="1400" b="0" i="0" u="none" strike="noStrike" cap="none">
              <a:solidFill>
                <a:srgbClr val="000000"/>
              </a:solidFill>
              <a:latin typeface="Arial"/>
              <a:ea typeface="Arial"/>
              <a:cs typeface="Arial"/>
              <a:sym typeface="Arial"/>
            </a:endParaRPr>
          </a:p>
        </p:txBody>
      </p:sp>
      <p:sp>
        <p:nvSpPr>
          <p:cNvPr id="975" name="Google Shape;975;p96"/>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76" name="Google Shape;976;p96" descr="unhappy-black-girl.jpg"/>
          <p:cNvPicPr preferRelativeResize="0"/>
          <p:nvPr/>
        </p:nvPicPr>
        <p:blipFill rotWithShape="1">
          <a:blip r:embed="rId3">
            <a:alphaModFix/>
          </a:blip>
          <a:srcRect/>
          <a:stretch/>
        </p:blipFill>
        <p:spPr>
          <a:xfrm>
            <a:off x="12" y="1098048"/>
            <a:ext cx="9144000" cy="5148776"/>
          </a:xfrm>
          <a:prstGeom prst="rect">
            <a:avLst/>
          </a:prstGeom>
          <a:noFill/>
          <a:ln>
            <a:noFill/>
          </a:ln>
        </p:spPr>
      </p:pic>
      <p:sp>
        <p:nvSpPr>
          <p:cNvPr id="977" name="Google Shape;977;p96"/>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345EA8EF-1070-BB43-92AA-80BF7382BB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82"/>
        <p:cNvGrpSpPr/>
        <p:nvPr/>
      </p:nvGrpSpPr>
      <p:grpSpPr>
        <a:xfrm>
          <a:off x="0" y="0"/>
          <a:ext cx="0" cy="0"/>
          <a:chOff x="0" y="0"/>
          <a:chExt cx="0" cy="0"/>
        </a:xfrm>
      </p:grpSpPr>
      <p:sp>
        <p:nvSpPr>
          <p:cNvPr id="983" name="Google Shape;983;p97"/>
          <p:cNvSpPr txBox="1"/>
          <p:nvPr/>
        </p:nvSpPr>
        <p:spPr>
          <a:xfrm>
            <a:off x="132485" y="-52327"/>
            <a:ext cx="8446200" cy="9042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0" i="0" u="none" strike="noStrike" cap="none">
                <a:solidFill>
                  <a:srgbClr val="FFFFFF"/>
                </a:solidFill>
                <a:latin typeface="Calibri"/>
                <a:ea typeface="Calibri"/>
                <a:cs typeface="Calibri"/>
                <a:sym typeface="Calibri"/>
              </a:rPr>
              <a:t>Charts like this help us figure out our feelings.</a:t>
            </a:r>
            <a:endParaRPr sz="1400" b="0" i="0" u="none" strike="noStrike" cap="none">
              <a:solidFill>
                <a:srgbClr val="000000"/>
              </a:solidFill>
              <a:latin typeface="Arial"/>
              <a:ea typeface="Arial"/>
              <a:cs typeface="Arial"/>
              <a:sym typeface="Arial"/>
            </a:endParaRPr>
          </a:p>
        </p:txBody>
      </p:sp>
      <p:pic>
        <p:nvPicPr>
          <p:cNvPr id="984" name="Google Shape;984;p97" descr="Image"/>
          <p:cNvPicPr preferRelativeResize="0"/>
          <p:nvPr/>
        </p:nvPicPr>
        <p:blipFill rotWithShape="1">
          <a:blip r:embed="rId3">
            <a:alphaModFix/>
          </a:blip>
          <a:srcRect/>
          <a:stretch/>
        </p:blipFill>
        <p:spPr>
          <a:xfrm>
            <a:off x="2123061" y="914849"/>
            <a:ext cx="7109283" cy="5331976"/>
          </a:xfrm>
          <a:prstGeom prst="rect">
            <a:avLst/>
          </a:prstGeom>
          <a:noFill/>
          <a:ln>
            <a:noFill/>
          </a:ln>
        </p:spPr>
      </p:pic>
      <p:sp>
        <p:nvSpPr>
          <p:cNvPr id="985" name="Google Shape;985;p97"/>
          <p:cNvSpPr txBox="1"/>
          <p:nvPr/>
        </p:nvSpPr>
        <p:spPr>
          <a:xfrm>
            <a:off x="161261" y="1047365"/>
            <a:ext cx="1885314" cy="44580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100" b="0" i="0" u="none" strike="noStrike" cap="none">
                <a:solidFill>
                  <a:srgbClr val="FFFFFF"/>
                </a:solidFill>
                <a:latin typeface="Calibri"/>
                <a:ea typeface="Calibri"/>
                <a:cs typeface="Calibri"/>
                <a:sym typeface="Calibri"/>
              </a:rPr>
              <a:t>And there are counselors, teachers and friends we can talk to about our complex feelings.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800"/>
              <a:buFont typeface="Calibri"/>
              <a:buNone/>
            </a:pPr>
            <a:endParaRPr sz="2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2800"/>
              <a:buFont typeface="Calibri"/>
              <a:buNone/>
            </a:pPr>
            <a:r>
              <a:rPr lang="en-US" sz="2100" b="0" i="0" u="none" strike="noStrike" cap="none">
                <a:solidFill>
                  <a:srgbClr val="FFFFFF"/>
                </a:solidFill>
                <a:latin typeface="Calibri"/>
                <a:ea typeface="Calibri"/>
                <a:cs typeface="Calibri"/>
                <a:sym typeface="Calibri"/>
              </a:rPr>
              <a:t>Pick out a couple of emotions on this sheet and make faces with your neighbor.</a:t>
            </a:r>
            <a:endParaRPr sz="2100" b="0" i="0" u="none" strike="noStrike" cap="none">
              <a:solidFill>
                <a:srgbClr val="000000"/>
              </a:solidFill>
              <a:latin typeface="Arial"/>
              <a:ea typeface="Arial"/>
              <a:cs typeface="Arial"/>
              <a:sym typeface="Arial"/>
            </a:endParaRPr>
          </a:p>
        </p:txBody>
      </p:sp>
      <p:sp>
        <p:nvSpPr>
          <p:cNvPr id="986" name="Google Shape;986;p97"/>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7" name="Google Shape;987;p97"/>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88" name="Google Shape;988;p97" descr="A picture containing shap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380" y="6025243"/>
            <a:ext cx="1818458" cy="72738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98" descr="CORE VALUES.jpg"/>
          <p:cNvPicPr preferRelativeResize="0"/>
          <p:nvPr/>
        </p:nvPicPr>
        <p:blipFill rotWithShape="1">
          <a:blip r:embed="rId3">
            <a:alphaModFix/>
          </a:blip>
          <a:srcRect/>
          <a:stretch/>
        </p:blipFill>
        <p:spPr>
          <a:xfrm>
            <a:off x="-14388" y="-289822"/>
            <a:ext cx="9158388" cy="7076936"/>
          </a:xfrm>
          <a:prstGeom prst="rect">
            <a:avLst/>
          </a:prstGeom>
          <a:noFill/>
          <a:ln>
            <a:noFill/>
          </a:ln>
        </p:spPr>
      </p:pic>
      <p:sp>
        <p:nvSpPr>
          <p:cNvPr id="994" name="Google Shape;994;p98"/>
          <p:cNvSpPr txBox="1"/>
          <p:nvPr/>
        </p:nvSpPr>
        <p:spPr>
          <a:xfrm>
            <a:off x="136951" y="-1876"/>
            <a:ext cx="8828123" cy="980441"/>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000"/>
              <a:buFont typeface="Calibri"/>
              <a:buNone/>
            </a:pPr>
            <a:r>
              <a:rPr lang="en-US" sz="3000" b="1" i="0" u="none" strike="noStrike" cap="none">
                <a:solidFill>
                  <a:srgbClr val="000000"/>
                </a:solidFill>
                <a:latin typeface="Calibri"/>
                <a:ea typeface="Calibri"/>
                <a:cs typeface="Calibri"/>
                <a:sym typeface="Calibri"/>
              </a:rPr>
              <a:t>Model good citizenship and demonstrate core values.</a:t>
            </a:r>
            <a:endParaRPr sz="1400" b="1" i="0" u="none" strike="noStrike" cap="none">
              <a:solidFill>
                <a:srgbClr val="000000"/>
              </a:solidFill>
              <a:latin typeface="Arial"/>
              <a:ea typeface="Arial"/>
              <a:cs typeface="Arial"/>
              <a:sym typeface="Arial"/>
            </a:endParaRPr>
          </a:p>
        </p:txBody>
      </p:sp>
      <p:sp>
        <p:nvSpPr>
          <p:cNvPr id="995" name="Google Shape;995;p98"/>
          <p:cNvSpPr/>
          <p:nvPr/>
        </p:nvSpPr>
        <p:spPr>
          <a:xfrm>
            <a:off x="0" y="624840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996" name="Google Shape;996;p98"/>
          <p:cNvSpPr txBox="1"/>
          <p:nvPr/>
        </p:nvSpPr>
        <p:spPr>
          <a:xfrm>
            <a:off x="250855" y="3605262"/>
            <a:ext cx="2227688" cy="14773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Before I leave for school, I greet my neighbors with a friendly “Hello” or Good Morning!”</a:t>
            </a:r>
            <a:endParaRPr sz="1400" b="0" i="0" u="none" strike="noStrike" cap="none">
              <a:solidFill>
                <a:srgbClr val="000000"/>
              </a:solidFill>
              <a:latin typeface="Arial"/>
              <a:ea typeface="Arial"/>
              <a:cs typeface="Arial"/>
              <a:sym typeface="Arial"/>
            </a:endParaRPr>
          </a:p>
        </p:txBody>
      </p:sp>
      <p:sp>
        <p:nvSpPr>
          <p:cNvPr id="997" name="Google Shape;997;p98"/>
          <p:cNvSpPr txBox="1"/>
          <p:nvPr/>
        </p:nvSpPr>
        <p:spPr>
          <a:xfrm>
            <a:off x="3183882" y="3605262"/>
            <a:ext cx="2227688"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If I see someone in need, I offer my help, even if they don’t ask for it. </a:t>
            </a:r>
            <a:endParaRPr sz="1400" b="0" i="0" u="none" strike="noStrike" cap="none">
              <a:solidFill>
                <a:srgbClr val="000000"/>
              </a:solidFill>
              <a:latin typeface="Arial"/>
              <a:ea typeface="Arial"/>
              <a:cs typeface="Arial"/>
              <a:sym typeface="Arial"/>
            </a:endParaRPr>
          </a:p>
        </p:txBody>
      </p:sp>
      <p:sp>
        <p:nvSpPr>
          <p:cNvPr id="998" name="Google Shape;998;p98"/>
          <p:cNvSpPr txBox="1"/>
          <p:nvPr/>
        </p:nvSpPr>
        <p:spPr>
          <a:xfrm>
            <a:off x="6158014" y="3606994"/>
            <a:ext cx="2227688"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 always say ‘Please’ if I ask to borrow something that doesn’t belong to me. And I say ‘Thank You’ when returning it to the owner.</a:t>
            </a:r>
            <a:endParaRPr sz="1400" b="0" i="0" u="none" strike="noStrike" cap="none">
              <a:solidFill>
                <a:srgbClr val="000000"/>
              </a:solidFill>
              <a:latin typeface="Arial"/>
              <a:ea typeface="Arial"/>
              <a:cs typeface="Arial"/>
              <a:sym typeface="Arial"/>
            </a:endParaRPr>
          </a:p>
        </p:txBody>
      </p:sp>
      <p:sp>
        <p:nvSpPr>
          <p:cNvPr id="999" name="Google Shape;999;p98"/>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0" name="Picture 9" descr="A red heart with black letters&#10;&#10;Description automatically generated">
            <a:extLst>
              <a:ext uri="{FF2B5EF4-FFF2-40B4-BE49-F238E27FC236}">
                <a16:creationId xmlns:a16="http://schemas.microsoft.com/office/drawing/2014/main" id="{D9887B9A-03DE-564F-BF0C-7325BE7F2C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99"/>
          <p:cNvSpPr txBox="1"/>
          <p:nvPr/>
        </p:nvSpPr>
        <p:spPr>
          <a:xfrm>
            <a:off x="1549792" y="6381786"/>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006" name="Google Shape;1006;p99" descr="Background - lined paper.jpg"/>
          <p:cNvPicPr preferRelativeResize="0"/>
          <p:nvPr/>
        </p:nvPicPr>
        <p:blipFill rotWithShape="1">
          <a:blip r:embed="rId3">
            <a:alphaModFix/>
          </a:blip>
          <a:srcRect/>
          <a:stretch/>
        </p:blipFill>
        <p:spPr>
          <a:xfrm>
            <a:off x="-7200" y="0"/>
            <a:ext cx="9158400" cy="6858000"/>
          </a:xfrm>
          <a:prstGeom prst="rect">
            <a:avLst/>
          </a:prstGeom>
          <a:noFill/>
          <a:ln>
            <a:noFill/>
          </a:ln>
        </p:spPr>
      </p:pic>
      <p:sp>
        <p:nvSpPr>
          <p:cNvPr id="1007" name="Google Shape;1007;p99"/>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8" name="Google Shape;1008;p99"/>
          <p:cNvSpPr txBox="1"/>
          <p:nvPr/>
        </p:nvSpPr>
        <p:spPr>
          <a:xfrm>
            <a:off x="441258" y="1851038"/>
            <a:ext cx="8448480" cy="1755296"/>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000"/>
              <a:buFont typeface="Calibri"/>
              <a:buNone/>
            </a:pPr>
            <a:r>
              <a:rPr lang="en-US" sz="4800" b="1" i="0" u="none" strike="noStrike" cap="none">
                <a:solidFill>
                  <a:schemeClr val="dk1"/>
                </a:solidFill>
                <a:latin typeface="Calibri"/>
                <a:ea typeface="Calibri"/>
                <a:cs typeface="Calibri"/>
                <a:sym typeface="Calibri"/>
              </a:rPr>
              <a:t>PRACTICE LOVE AND KINDNESS</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STARTING WITH OURSELVES.</a:t>
            </a:r>
            <a:endParaRPr sz="4800" b="1" i="0" u="none" strike="noStrike" cap="none">
              <a:solidFill>
                <a:schemeClr val="dk1"/>
              </a:solidFill>
              <a:latin typeface="Arial"/>
              <a:ea typeface="Arial"/>
              <a:cs typeface="Arial"/>
              <a:sym typeface="Arial"/>
            </a:endParaRPr>
          </a:p>
        </p:txBody>
      </p:sp>
      <p:sp>
        <p:nvSpPr>
          <p:cNvPr id="1009" name="Google Shape;1009;p99"/>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 name="Picture 7" descr="A red heart with black letters&#10;&#10;Description automatically generated">
            <a:extLst>
              <a:ext uri="{FF2B5EF4-FFF2-40B4-BE49-F238E27FC236}">
                <a16:creationId xmlns:a16="http://schemas.microsoft.com/office/drawing/2014/main" id="{28A90C20-6DEA-B14B-B44D-4F798A6D16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14"/>
        <p:cNvGrpSpPr/>
        <p:nvPr/>
      </p:nvGrpSpPr>
      <p:grpSpPr>
        <a:xfrm>
          <a:off x="0" y="0"/>
          <a:ext cx="0" cy="0"/>
          <a:chOff x="0" y="0"/>
          <a:chExt cx="0" cy="0"/>
        </a:xfrm>
      </p:grpSpPr>
      <p:sp>
        <p:nvSpPr>
          <p:cNvPr id="1015" name="Google Shape;1015;p100"/>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16" name="Google Shape;1016;p100" descr="Questions.jpg"/>
          <p:cNvPicPr preferRelativeResize="0"/>
          <p:nvPr/>
        </p:nvPicPr>
        <p:blipFill rotWithShape="1">
          <a:blip r:embed="rId3">
            <a:alphaModFix/>
          </a:blip>
          <a:srcRect/>
          <a:stretch/>
        </p:blipFill>
        <p:spPr>
          <a:xfrm>
            <a:off x="1" y="-404417"/>
            <a:ext cx="9144012" cy="6462061"/>
          </a:xfrm>
          <a:prstGeom prst="rect">
            <a:avLst/>
          </a:prstGeom>
          <a:noFill/>
          <a:ln>
            <a:noFill/>
          </a:ln>
        </p:spPr>
      </p:pic>
      <p:sp>
        <p:nvSpPr>
          <p:cNvPr id="1017" name="Google Shape;1017;p100"/>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6" name="Picture 5" descr="A red heart with black letters&#10;&#10;Description automatically generated">
            <a:extLst>
              <a:ext uri="{FF2B5EF4-FFF2-40B4-BE49-F238E27FC236}">
                <a16:creationId xmlns:a16="http://schemas.microsoft.com/office/drawing/2014/main" id="{006352E8-4A4D-9C42-BF23-A0E12F3F70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22"/>
        <p:cNvGrpSpPr/>
        <p:nvPr/>
      </p:nvGrpSpPr>
      <p:grpSpPr>
        <a:xfrm>
          <a:off x="0" y="0"/>
          <a:ext cx="0" cy="0"/>
          <a:chOff x="0" y="0"/>
          <a:chExt cx="0" cy="0"/>
        </a:xfrm>
      </p:grpSpPr>
      <p:sp>
        <p:nvSpPr>
          <p:cNvPr id="1023" name="Google Shape;1023;p101"/>
          <p:cNvSpPr txBox="1"/>
          <p:nvPr/>
        </p:nvSpPr>
        <p:spPr>
          <a:xfrm>
            <a:off x="408964" y="645711"/>
            <a:ext cx="8501515" cy="11328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FFFF"/>
                </a:solidFill>
                <a:latin typeface="Calibri"/>
                <a:ea typeface="Calibri"/>
                <a:cs typeface="Calibri"/>
                <a:sym typeface="Calibri"/>
              </a:rPr>
              <a:t>We can make a better world if we: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Calibri"/>
                <a:ea typeface="Calibri"/>
                <a:cs typeface="Calibri"/>
                <a:sym typeface="Calibri"/>
              </a:rPr>
              <a:t>1. SUPPORT</a:t>
            </a:r>
            <a:r>
              <a:rPr lang="en-US" sz="3000" b="0" i="0" u="none" strike="noStrike" cap="none">
                <a:solidFill>
                  <a:srgbClr val="FFFFFF"/>
                </a:solidFill>
                <a:latin typeface="Calibri"/>
                <a:ea typeface="Calibri"/>
                <a:cs typeface="Calibri"/>
                <a:sym typeface="Calibri"/>
              </a:rPr>
              <a:t> each other, so that we can all thrive.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Calibri"/>
                <a:ea typeface="Calibri"/>
                <a:cs typeface="Calibri"/>
                <a:sym typeface="Calibri"/>
              </a:rPr>
              <a:t>2. ENCOURAGE</a:t>
            </a:r>
            <a:r>
              <a:rPr lang="en-US" sz="3000" b="0" i="0" u="none" strike="noStrike" cap="none">
                <a:solidFill>
                  <a:srgbClr val="FFFFFF"/>
                </a:solidFill>
                <a:latin typeface="Calibri"/>
                <a:ea typeface="Calibri"/>
                <a:cs typeface="Calibri"/>
                <a:sym typeface="Calibri"/>
              </a:rPr>
              <a:t> people to </a:t>
            </a:r>
            <a:r>
              <a:rPr lang="en-US" sz="3000" b="1" i="0" u="none" strike="noStrike" cap="none">
                <a:solidFill>
                  <a:srgbClr val="FFFFFF"/>
                </a:solidFill>
                <a:latin typeface="Calibri"/>
                <a:ea typeface="Calibri"/>
                <a:cs typeface="Calibri"/>
                <a:sym typeface="Calibri"/>
              </a:rPr>
              <a:t>BE LOVE.</a:t>
            </a: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latin typeface="Calibri"/>
                <a:ea typeface="Calibri"/>
                <a:cs typeface="Calibri"/>
                <a:sym typeface="Calibri"/>
              </a:rPr>
              <a:t>3. SEE</a:t>
            </a:r>
            <a:r>
              <a:rPr lang="en-US" sz="3000" b="0" i="0" u="none" strike="noStrike" cap="none">
                <a:solidFill>
                  <a:srgbClr val="FFFFFF"/>
                </a:solidFill>
                <a:latin typeface="Calibri"/>
                <a:ea typeface="Calibri"/>
                <a:cs typeface="Calibri"/>
                <a:sym typeface="Calibri"/>
              </a:rPr>
              <a:t> injustice and </a:t>
            </a:r>
            <a:r>
              <a:rPr lang="en-US" sz="3000" b="1" i="0" u="none" strike="noStrike" cap="none">
                <a:solidFill>
                  <a:srgbClr val="FFFFFF"/>
                </a:solidFill>
                <a:latin typeface="Calibri"/>
                <a:ea typeface="Calibri"/>
                <a:cs typeface="Calibri"/>
                <a:sym typeface="Calibri"/>
              </a:rPr>
              <a:t>TAKE ACTION </a:t>
            </a:r>
            <a:r>
              <a:rPr lang="en-US" sz="3000" b="0" i="0" u="none" strike="noStrike" cap="none">
                <a:solidFill>
                  <a:srgbClr val="FFFFFF"/>
                </a:solidFill>
                <a:latin typeface="Calibri"/>
                <a:ea typeface="Calibri"/>
                <a:cs typeface="Calibri"/>
                <a:sym typeface="Calibri"/>
              </a:rPr>
              <a:t>to have a positive impact on our nation.</a:t>
            </a:r>
            <a:endParaRPr sz="3000" b="0" i="0" u="none" strike="noStrike" cap="none">
              <a:solidFill>
                <a:srgbClr val="000000"/>
              </a:solidFill>
              <a:latin typeface="Arial"/>
              <a:ea typeface="Arial"/>
              <a:cs typeface="Arial"/>
              <a:sym typeface="Arial"/>
            </a:endParaRPr>
          </a:p>
        </p:txBody>
      </p:sp>
      <p:pic>
        <p:nvPicPr>
          <p:cNvPr id="1024" name="Google Shape;1024;p101"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7379" y="2413000"/>
            <a:ext cx="8779119" cy="3612243"/>
          </a:xfrm>
          <a:prstGeom prst="rect">
            <a:avLst/>
          </a:prstGeom>
          <a:noFill/>
          <a:ln>
            <a:noFill/>
          </a:ln>
        </p:spPr>
      </p:pic>
      <p:sp>
        <p:nvSpPr>
          <p:cNvPr id="1025" name="Google Shape;1025;p101"/>
          <p:cNvSpPr/>
          <p:nvPr/>
        </p:nvSpPr>
        <p:spPr>
          <a:xfrm>
            <a:off x="-14388" y="6246824"/>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6" name="Google Shape;1026;p101"/>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7" name="Picture 6" descr="A red heart with black letters&#10;&#10;Description automatically generated">
            <a:extLst>
              <a:ext uri="{FF2B5EF4-FFF2-40B4-BE49-F238E27FC236}">
                <a16:creationId xmlns:a16="http://schemas.microsoft.com/office/drawing/2014/main" id="{81BAB99F-27AE-3241-ABFF-8F6519925F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4"/>
        <p:cNvGrpSpPr/>
        <p:nvPr/>
      </p:nvGrpSpPr>
      <p:grpSpPr>
        <a:xfrm>
          <a:off x="0" y="0"/>
          <a:ext cx="0" cy="0"/>
          <a:chOff x="0" y="0"/>
          <a:chExt cx="0" cy="0"/>
        </a:xfrm>
      </p:grpSpPr>
      <p:grpSp>
        <p:nvGrpSpPr>
          <p:cNvPr id="955" name="Google Shape;955;p94"/>
          <p:cNvGrpSpPr/>
          <p:nvPr/>
        </p:nvGrpSpPr>
        <p:grpSpPr>
          <a:xfrm>
            <a:off x="-14388" y="6246824"/>
            <a:ext cx="9158400" cy="609600"/>
            <a:chOff x="0" y="0"/>
            <a:chExt cx="9158400" cy="609600"/>
          </a:xfrm>
        </p:grpSpPr>
        <p:sp>
          <p:nvSpPr>
            <p:cNvPr id="956" name="Google Shape;956;p94"/>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57" name="Google Shape;957;p94"/>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958" name="Google Shape;958;p94"/>
          <p:cNvSpPr txBox="1"/>
          <p:nvPr/>
        </p:nvSpPr>
        <p:spPr>
          <a:xfrm>
            <a:off x="1810925" y="2678035"/>
            <a:ext cx="6822658" cy="1501929"/>
          </a:xfrm>
          <a:prstGeom prst="rect">
            <a:avLst/>
          </a:prstGeom>
          <a:noFill/>
          <a:ln>
            <a:noFill/>
          </a:ln>
        </p:spPr>
        <p:txBody>
          <a:bodyPr spcFirstLastPara="1" wrap="square" lIns="91425" tIns="45700" rIns="91425" bIns="45700" anchor="t" anchorCtr="0">
            <a:noAutofit/>
          </a:bodyPr>
          <a:lstStyle/>
          <a:p>
            <a:pPr lvl="0"/>
            <a:r>
              <a:rPr lang="en-US" sz="2400" b="1" dirty="0">
                <a:latin typeface="Calibri"/>
                <a:ea typeface="Calibri"/>
                <a:cs typeface="Calibri"/>
                <a:sym typeface="Calibri"/>
              </a:rPr>
              <a:t>Additional Social Justice Artists </a:t>
            </a:r>
          </a:p>
          <a:p>
            <a:pPr marL="0" marR="0" lvl="0" indent="0" algn="ctr" rtl="0">
              <a:lnSpc>
                <a:spcPct val="100000"/>
              </a:lnSpc>
              <a:spcBef>
                <a:spcPts val="0"/>
              </a:spcBef>
              <a:spcAft>
                <a:spcPts val="0"/>
              </a:spcAft>
              <a:buClr>
                <a:schemeClr val="lt1"/>
              </a:buClr>
              <a:buSzPts val="700"/>
              <a:buFont typeface="Calibri"/>
              <a:buNone/>
            </a:pPr>
            <a:endParaRPr sz="2400" b="1" i="0" u="none" strike="noStrike" cap="none" dirty="0">
              <a:solidFill>
                <a:srgbClr val="0C0C0C"/>
              </a:solidFill>
              <a:latin typeface="Calibri"/>
              <a:ea typeface="Calibri"/>
              <a:cs typeface="Calibri"/>
              <a:sym typeface="Calibri"/>
            </a:endParaRPr>
          </a:p>
        </p:txBody>
      </p:sp>
      <p:sp>
        <p:nvSpPr>
          <p:cNvPr id="959" name="Google Shape;959;p9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960" name="Google Shape;960;p94" descr="A picture containing shap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7380" y="6025243"/>
            <a:ext cx="1818458" cy="727383"/>
          </a:xfrm>
          <a:prstGeom prst="rect">
            <a:avLst/>
          </a:prstGeom>
          <a:noFill/>
          <a:ln>
            <a:noFill/>
          </a:ln>
        </p:spPr>
      </p:pic>
    </p:spTree>
    <p:extLst>
      <p:ext uri="{BB962C8B-B14F-4D97-AF65-F5344CB8AC3E}">
        <p14:creationId xmlns:p14="http://schemas.microsoft.com/office/powerpoint/2010/main" val="4287433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3530469" cy="3968573"/>
          </a:xfrm>
          <a:prstGeom prst="rect">
            <a:avLst/>
          </a:prstGeom>
          <a:noFill/>
          <a:ln>
            <a:noFill/>
          </a:ln>
        </p:spPr>
      </p:pic>
      <p:pic>
        <p:nvPicPr>
          <p:cNvPr id="170" name="Google Shape;170;p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727848" y="1"/>
            <a:ext cx="5446088" cy="6294858"/>
          </a:xfrm>
          <a:prstGeom prst="rect">
            <a:avLst/>
          </a:prstGeom>
          <a:noFill/>
          <a:ln>
            <a:noFill/>
          </a:ln>
        </p:spPr>
      </p:pic>
      <p:sp>
        <p:nvSpPr>
          <p:cNvPr id="171" name="Google Shape;171;p35"/>
          <p:cNvSpPr txBox="1"/>
          <p:nvPr/>
        </p:nvSpPr>
        <p:spPr>
          <a:xfrm>
            <a:off x="197380" y="4122975"/>
            <a:ext cx="3333089" cy="1785074"/>
          </a:xfrm>
          <a:prstGeom prst="rect">
            <a:avLst/>
          </a:prstGeom>
          <a:noFill/>
          <a:ln>
            <a:noFill/>
          </a:ln>
        </p:spPr>
        <p:txBody>
          <a:bodyPr spcFirstLastPara="1" wrap="square" lIns="91425" tIns="91425" rIns="91425" bIns="91425" anchor="t" anchorCtr="0">
            <a:spAutoFit/>
          </a:bodyPr>
          <a:lstStyle/>
          <a:p>
            <a:r>
              <a:rPr lang="en" sz="1300" b="1" dirty="0">
                <a:latin typeface="Calibri" panose="020F0502020204030204" pitchFamily="34" charset="0"/>
                <a:cs typeface="Calibri" panose="020F0502020204030204" pitchFamily="34" charset="0"/>
              </a:rPr>
              <a:t>Fritz </a:t>
            </a:r>
            <a:r>
              <a:rPr lang="en" sz="1300" b="1" dirty="0" err="1">
                <a:latin typeface="Calibri" panose="020F0502020204030204" pitchFamily="34" charset="0"/>
                <a:cs typeface="Calibri" panose="020F0502020204030204" pitchFamily="34" charset="0"/>
              </a:rPr>
              <a:t>Scholder</a:t>
            </a:r>
            <a:r>
              <a:rPr lang="en" sz="1300" dirty="0">
                <a:latin typeface="Calibri" panose="020F0502020204030204" pitchFamily="34" charset="0"/>
                <a:cs typeface="Calibri" panose="020F0502020204030204" pitchFamily="34" charset="0"/>
              </a:rPr>
              <a:t> (Luiseno, 1937-2005) was a painter, printmaker  and educator. </a:t>
            </a:r>
            <a:r>
              <a:rPr lang="en" sz="1300" dirty="0">
                <a:solidFill>
                  <a:srgbClr val="202020"/>
                </a:solidFill>
                <a:highlight>
                  <a:srgbClr val="FFFFFF"/>
                </a:highlight>
                <a:latin typeface="Calibri" panose="020F0502020204030204" pitchFamily="34" charset="0"/>
                <a:cs typeface="Calibri" panose="020F0502020204030204" pitchFamily="34" charset="0"/>
              </a:rPr>
              <a:t>His work challenged stereotypical representations of Native Americans and he was extremely influential in shaping a more contemporary approach to capturing Native American experience. He raised critical questions about cultural identity and representation.</a:t>
            </a:r>
            <a:endParaRPr sz="1300" dirty="0">
              <a:latin typeface="Calibri" panose="020F0502020204030204" pitchFamily="34" charset="0"/>
              <a:cs typeface="Calibri" panose="020F0502020204030204" pitchFamily="34" charset="0"/>
            </a:endParaRPr>
          </a:p>
        </p:txBody>
      </p:sp>
      <p:grpSp>
        <p:nvGrpSpPr>
          <p:cNvPr id="7" name="Google Shape;955;p94">
            <a:extLst>
              <a:ext uri="{FF2B5EF4-FFF2-40B4-BE49-F238E27FC236}">
                <a16:creationId xmlns:a16="http://schemas.microsoft.com/office/drawing/2014/main" id="{5AD3727B-2FAF-6E4A-8E66-C0F756F6A323}"/>
              </a:ext>
            </a:extLst>
          </p:cNvPr>
          <p:cNvGrpSpPr/>
          <p:nvPr/>
        </p:nvGrpSpPr>
        <p:grpSpPr>
          <a:xfrm>
            <a:off x="-14388" y="6246824"/>
            <a:ext cx="9158400" cy="609600"/>
            <a:chOff x="0" y="0"/>
            <a:chExt cx="9158400" cy="609600"/>
          </a:xfrm>
        </p:grpSpPr>
        <p:sp>
          <p:nvSpPr>
            <p:cNvPr id="8" name="Google Shape;956;p94">
              <a:extLst>
                <a:ext uri="{FF2B5EF4-FFF2-40B4-BE49-F238E27FC236}">
                  <a16:creationId xmlns:a16="http://schemas.microsoft.com/office/drawing/2014/main" id="{26D1E98B-C8F9-FF4E-ADD2-9714490A3145}"/>
                </a:ext>
              </a:extLst>
            </p:cNvPr>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 name="Google Shape;957;p94">
              <a:extLst>
                <a:ext uri="{FF2B5EF4-FFF2-40B4-BE49-F238E27FC236}">
                  <a16:creationId xmlns:a16="http://schemas.microsoft.com/office/drawing/2014/main" id="{9E4E8B9C-79C2-D248-BFB5-86D8E27107CE}"/>
                </a:ext>
              </a:extLst>
            </p:cNvPr>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0" name="Google Shape;959;p94">
            <a:extLst>
              <a:ext uri="{FF2B5EF4-FFF2-40B4-BE49-F238E27FC236}">
                <a16:creationId xmlns:a16="http://schemas.microsoft.com/office/drawing/2014/main" id="{33A3D64A-CE6B-2B49-ACD7-101524796F4B}"/>
              </a:ext>
            </a:extLst>
          </p:cNvPr>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2" name="Picture 11" descr="A red heart with black letters&#10;&#10;Description automatically generated">
            <a:extLst>
              <a:ext uri="{FF2B5EF4-FFF2-40B4-BE49-F238E27FC236}">
                <a16:creationId xmlns:a16="http://schemas.microsoft.com/office/drawing/2014/main" id="{3E934492-394D-C349-84C6-7406ABD474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3"/>
        <p:cNvGrpSpPr/>
        <p:nvPr/>
      </p:nvGrpSpPr>
      <p:grpSpPr>
        <a:xfrm>
          <a:off x="0" y="0"/>
          <a:ext cx="0" cy="0"/>
          <a:chOff x="0" y="0"/>
          <a:chExt cx="0" cy="0"/>
        </a:xfrm>
      </p:grpSpPr>
      <p:grpSp>
        <p:nvGrpSpPr>
          <p:cNvPr id="174" name="Google Shape;174;p23"/>
          <p:cNvGrpSpPr/>
          <p:nvPr/>
        </p:nvGrpSpPr>
        <p:grpSpPr>
          <a:xfrm>
            <a:off x="-14388" y="6246824"/>
            <a:ext cx="9158400" cy="609600"/>
            <a:chOff x="0" y="0"/>
            <a:chExt cx="9158400" cy="609600"/>
          </a:xfrm>
        </p:grpSpPr>
        <p:sp>
          <p:nvSpPr>
            <p:cNvPr id="175" name="Google Shape;175;p23"/>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6" name="Google Shape;176;p23"/>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77" name="Google Shape;177;p2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sp>
        <p:nvSpPr>
          <p:cNvPr id="179" name="Google Shape;179;p23"/>
          <p:cNvSpPr txBox="1"/>
          <p:nvPr/>
        </p:nvSpPr>
        <p:spPr>
          <a:xfrm>
            <a:off x="341987" y="5201270"/>
            <a:ext cx="878762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800" b="1" i="0" u="none" strike="noStrike" cap="none" dirty="0">
                <a:solidFill>
                  <a:schemeClr val="bg1"/>
                </a:solidFill>
                <a:latin typeface="Calibri"/>
                <a:ea typeface="Calibri"/>
                <a:cs typeface="Calibri"/>
                <a:sym typeface="Calibri"/>
              </a:rPr>
              <a:t>2021.  The American LOVE Project was a nation-wide project to use art to heal and find unity in our country. ONLINE Gallery: </a:t>
            </a:r>
            <a:r>
              <a:rPr lang="en-US" sz="1800" b="1" i="0" u="sng"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Theamericanloveproject.org</a:t>
            </a:r>
            <a:endParaRPr sz="1800" b="1" i="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p:txBody>
      </p:sp>
      <p:pic>
        <p:nvPicPr>
          <p:cNvPr id="9" name="Picture 8" descr="A red heart with black letters&#10;&#10;Description automatically generated">
            <a:extLst>
              <a:ext uri="{FF2B5EF4-FFF2-40B4-BE49-F238E27FC236}">
                <a16:creationId xmlns:a16="http://schemas.microsoft.com/office/drawing/2014/main" id="{78480377-7A3F-6E44-B63C-D4C79DDC1D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pic>
        <p:nvPicPr>
          <p:cNvPr id="3" name="Picture 2" descr="A close-up of a hand holding a card&#10;&#10;Description automatically generated">
            <a:extLst>
              <a:ext uri="{FF2B5EF4-FFF2-40B4-BE49-F238E27FC236}">
                <a16:creationId xmlns:a16="http://schemas.microsoft.com/office/drawing/2014/main" id="{4926BCDF-265F-4E4B-93C2-01D4A6243B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88" y="508728"/>
            <a:ext cx="9144000" cy="4352636"/>
          </a:xfrm>
          <a:prstGeom prst="rect">
            <a:avLst/>
          </a:prstGeom>
        </p:spPr>
      </p:pic>
    </p:spTree>
    <p:extLst>
      <p:ext uri="{BB962C8B-B14F-4D97-AF65-F5344CB8AC3E}">
        <p14:creationId xmlns:p14="http://schemas.microsoft.com/office/powerpoint/2010/main" val="730383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97"/>
        <p:cNvGrpSpPr/>
        <p:nvPr/>
      </p:nvGrpSpPr>
      <p:grpSpPr>
        <a:xfrm>
          <a:off x="0" y="0"/>
          <a:ext cx="0" cy="0"/>
          <a:chOff x="0" y="0"/>
          <a:chExt cx="0" cy="0"/>
        </a:xfrm>
      </p:grpSpPr>
      <p:sp>
        <p:nvSpPr>
          <p:cNvPr id="198" name="Google Shape;198;p38"/>
          <p:cNvSpPr txBox="1"/>
          <p:nvPr/>
        </p:nvSpPr>
        <p:spPr>
          <a:xfrm>
            <a:off x="6500837" y="1941437"/>
            <a:ext cx="2178879" cy="609600"/>
          </a:xfrm>
          <a:prstGeom prst="rect">
            <a:avLst/>
          </a:prstGeom>
          <a:noFill/>
          <a:ln>
            <a:noFill/>
          </a:ln>
        </p:spPr>
        <p:txBody>
          <a:bodyPr spcFirstLastPara="1" wrap="square" lIns="45700" tIns="45700" rIns="45700" bIns="45700" anchor="t" anchorCtr="0">
            <a:noAutofit/>
          </a:bodyPr>
          <a:lstStyle/>
          <a:p>
            <a:pPr>
              <a:buSzPts val="2600"/>
            </a:pPr>
            <a:r>
              <a:rPr lang="en" sz="2600" b="1" dirty="0">
                <a:solidFill>
                  <a:srgbClr val="FFFFFF"/>
                </a:solidFill>
                <a:latin typeface="Calibri"/>
                <a:ea typeface="Calibri"/>
                <a:cs typeface="Calibri"/>
                <a:sym typeface="Calibri"/>
              </a:rPr>
              <a:t>BEN SHAHN</a:t>
            </a:r>
            <a:endParaRPr dirty="0"/>
          </a:p>
        </p:txBody>
      </p:sp>
      <p:pic>
        <p:nvPicPr>
          <p:cNvPr id="201" name="Google Shape;201;p38"/>
          <p:cNvPicPr preferRelativeResize="0"/>
          <p:nvPr/>
        </p:nvPicPr>
        <p:blipFill rotWithShape="1">
          <a:blip r:embed="rId3">
            <a:alphaModFix/>
          </a:blip>
          <a:srcRect/>
          <a:stretch/>
        </p:blipFill>
        <p:spPr>
          <a:xfrm>
            <a:off x="0" y="762833"/>
            <a:ext cx="6350170" cy="4733829"/>
          </a:xfrm>
          <a:prstGeom prst="rect">
            <a:avLst/>
          </a:prstGeom>
          <a:noFill/>
          <a:ln>
            <a:noFill/>
          </a:ln>
        </p:spPr>
      </p:pic>
      <p:sp>
        <p:nvSpPr>
          <p:cNvPr id="202" name="Google Shape;202;p38"/>
          <p:cNvSpPr txBox="1"/>
          <p:nvPr/>
        </p:nvSpPr>
        <p:spPr>
          <a:xfrm>
            <a:off x="6464002" y="2323438"/>
            <a:ext cx="2466300" cy="3706369"/>
          </a:xfrm>
          <a:prstGeom prst="rect">
            <a:avLst/>
          </a:prstGeom>
          <a:noFill/>
          <a:ln>
            <a:noFill/>
          </a:ln>
        </p:spPr>
        <p:txBody>
          <a:bodyPr spcFirstLastPara="1" wrap="square" lIns="91425" tIns="91425" rIns="91425" bIns="91425" anchor="t" anchorCtr="0">
            <a:spAutoFit/>
          </a:bodyPr>
          <a:lstStyle/>
          <a:p>
            <a:pPr>
              <a:lnSpc>
                <a:spcPct val="115000"/>
              </a:lnSpc>
              <a:buSzPts val="1900"/>
            </a:pPr>
            <a:r>
              <a:rPr lang="en" sz="1900" dirty="0">
                <a:solidFill>
                  <a:schemeClr val="lt1"/>
                </a:solidFill>
                <a:latin typeface="Calibri"/>
                <a:ea typeface="Calibri"/>
                <a:cs typeface="Calibri"/>
                <a:sym typeface="Calibri"/>
              </a:rPr>
              <a:t>1898-1969, “Welders, For Full Employment After the War,” 1944</a:t>
            </a:r>
            <a:endParaRPr sz="1900" dirty="0">
              <a:solidFill>
                <a:schemeClr val="lt1"/>
              </a:solidFill>
              <a:latin typeface="Calibri"/>
              <a:ea typeface="Calibri"/>
              <a:cs typeface="Calibri"/>
              <a:sym typeface="Calibri"/>
            </a:endParaRPr>
          </a:p>
          <a:p>
            <a:pPr>
              <a:lnSpc>
                <a:spcPct val="115000"/>
              </a:lnSpc>
              <a:buSzPts val="1600"/>
            </a:pPr>
            <a:endParaRPr sz="1600" dirty="0">
              <a:solidFill>
                <a:schemeClr val="lt1"/>
              </a:solidFill>
              <a:latin typeface="Calibri"/>
              <a:ea typeface="Calibri"/>
              <a:cs typeface="Calibri"/>
              <a:sym typeface="Calibri"/>
            </a:endParaRPr>
          </a:p>
          <a:p>
            <a:pPr>
              <a:lnSpc>
                <a:spcPct val="115000"/>
              </a:lnSpc>
              <a:buSzPts val="1800"/>
            </a:pPr>
            <a:r>
              <a:rPr lang="en" sz="1800" dirty="0">
                <a:solidFill>
                  <a:schemeClr val="lt1"/>
                </a:solidFill>
                <a:latin typeface="Calibri"/>
                <a:ea typeface="Calibri"/>
                <a:cs typeface="Calibri"/>
                <a:sym typeface="Calibri"/>
              </a:rPr>
              <a:t>Shahn was an artist and Harvard Art Professor who explored, with empathy and compassion, modern urban life, immigration and injustice</a:t>
            </a:r>
            <a:r>
              <a:rPr lang="en"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pic>
        <p:nvPicPr>
          <p:cNvPr id="203" name="Google Shape;203;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00837" y="14940"/>
            <a:ext cx="2061272" cy="1875767"/>
          </a:xfrm>
          <a:prstGeom prst="rect">
            <a:avLst/>
          </a:prstGeom>
          <a:noFill/>
          <a:ln>
            <a:noFill/>
          </a:ln>
        </p:spPr>
      </p:pic>
      <p:grpSp>
        <p:nvGrpSpPr>
          <p:cNvPr id="9" name="Google Shape;955;p94">
            <a:extLst>
              <a:ext uri="{FF2B5EF4-FFF2-40B4-BE49-F238E27FC236}">
                <a16:creationId xmlns:a16="http://schemas.microsoft.com/office/drawing/2014/main" id="{C64A86F2-906E-7E45-9416-8F35469B7BCC}"/>
              </a:ext>
            </a:extLst>
          </p:cNvPr>
          <p:cNvGrpSpPr/>
          <p:nvPr/>
        </p:nvGrpSpPr>
        <p:grpSpPr>
          <a:xfrm>
            <a:off x="-14388" y="6246824"/>
            <a:ext cx="9158400" cy="609600"/>
            <a:chOff x="0" y="0"/>
            <a:chExt cx="9158400" cy="609600"/>
          </a:xfrm>
        </p:grpSpPr>
        <p:sp>
          <p:nvSpPr>
            <p:cNvPr id="10" name="Google Shape;956;p94">
              <a:extLst>
                <a:ext uri="{FF2B5EF4-FFF2-40B4-BE49-F238E27FC236}">
                  <a16:creationId xmlns:a16="http://schemas.microsoft.com/office/drawing/2014/main" id="{B06A99C9-D37A-CF4C-8E03-8288DBC6622C}"/>
                </a:ext>
              </a:extLst>
            </p:cNvPr>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1" name="Google Shape;957;p94">
              <a:extLst>
                <a:ext uri="{FF2B5EF4-FFF2-40B4-BE49-F238E27FC236}">
                  <a16:creationId xmlns:a16="http://schemas.microsoft.com/office/drawing/2014/main" id="{2523E2AB-B3FA-3A4B-A3A8-7AE99A110815}"/>
                </a:ext>
              </a:extLst>
            </p:cNvPr>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2" name="Google Shape;959;p94">
            <a:extLst>
              <a:ext uri="{FF2B5EF4-FFF2-40B4-BE49-F238E27FC236}">
                <a16:creationId xmlns:a16="http://schemas.microsoft.com/office/drawing/2014/main" id="{845DCFE1-72A2-3944-A1BC-6FC03216793A}"/>
              </a:ext>
            </a:extLst>
          </p:cNvPr>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4" name="Picture 13" descr="A red heart with black letters&#10;&#10;Description automatically generated">
            <a:extLst>
              <a:ext uri="{FF2B5EF4-FFF2-40B4-BE49-F238E27FC236}">
                <a16:creationId xmlns:a16="http://schemas.microsoft.com/office/drawing/2014/main" id="{313ABD76-63E1-C54F-8650-A32AF7453E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3851" y="239839"/>
            <a:ext cx="5021618" cy="5526874"/>
          </a:xfrm>
          <a:prstGeom prst="rect">
            <a:avLst/>
          </a:prstGeom>
          <a:noFill/>
          <a:ln>
            <a:noFill/>
          </a:ln>
        </p:spPr>
      </p:pic>
      <p:pic>
        <p:nvPicPr>
          <p:cNvPr id="256" name="Google Shape;256;p44"/>
          <p:cNvPicPr preferRelativeResize="0"/>
          <p:nvPr/>
        </p:nvPicPr>
        <p:blipFill rotWithShape="1">
          <a:blip r:embed="rId4">
            <a:alphaModFix/>
          </a:blip>
          <a:srcRect/>
          <a:stretch/>
        </p:blipFill>
        <p:spPr>
          <a:xfrm>
            <a:off x="5385236" y="239839"/>
            <a:ext cx="3318747" cy="1982264"/>
          </a:xfrm>
          <a:prstGeom prst="rect">
            <a:avLst/>
          </a:prstGeom>
          <a:noFill/>
          <a:ln>
            <a:noFill/>
          </a:ln>
        </p:spPr>
      </p:pic>
      <p:pic>
        <p:nvPicPr>
          <p:cNvPr id="257" name="Google Shape;257;p4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7780" y="4240425"/>
            <a:ext cx="2198054" cy="1844520"/>
          </a:xfrm>
          <a:prstGeom prst="rect">
            <a:avLst/>
          </a:prstGeom>
          <a:noFill/>
          <a:ln>
            <a:noFill/>
          </a:ln>
        </p:spPr>
      </p:pic>
      <p:sp>
        <p:nvSpPr>
          <p:cNvPr id="258" name="Google Shape;258;p44"/>
          <p:cNvSpPr txBox="1"/>
          <p:nvPr/>
        </p:nvSpPr>
        <p:spPr>
          <a:xfrm>
            <a:off x="5331700" y="2321468"/>
            <a:ext cx="3649800" cy="1918957"/>
          </a:xfrm>
          <a:prstGeom prst="rect">
            <a:avLst/>
          </a:prstGeom>
          <a:noFill/>
          <a:ln>
            <a:noFill/>
          </a:ln>
        </p:spPr>
        <p:txBody>
          <a:bodyPr spcFirstLastPara="1" wrap="square" lIns="91425" tIns="91425" rIns="91425" bIns="91425" anchor="t" anchorCtr="0">
            <a:spAutoFit/>
          </a:bodyPr>
          <a:lstStyle/>
          <a:p>
            <a:pPr>
              <a:lnSpc>
                <a:spcPct val="115000"/>
              </a:lnSpc>
              <a:buSzPts val="1700"/>
            </a:pPr>
            <a:r>
              <a:rPr lang="en" dirty="0">
                <a:solidFill>
                  <a:schemeClr val="dk1"/>
                </a:solidFill>
                <a:latin typeface="Calibri"/>
                <a:ea typeface="Calibri"/>
                <a:cs typeface="Calibri"/>
                <a:sym typeface="Calibri"/>
              </a:rPr>
              <a:t>The new documentary </a:t>
            </a:r>
            <a:r>
              <a:rPr lang="en" b="1" dirty="0">
                <a:solidFill>
                  <a:schemeClr val="dk1"/>
                </a:solidFill>
                <a:latin typeface="Calibri"/>
                <a:ea typeface="Calibri"/>
                <a:cs typeface="Calibri"/>
                <a:sym typeface="Calibri"/>
              </a:rPr>
              <a:t>“CRIP CAMP: </a:t>
            </a:r>
            <a:br>
              <a:rPr lang="en" b="1" dirty="0">
                <a:solidFill>
                  <a:schemeClr val="dk1"/>
                </a:solidFill>
                <a:latin typeface="Calibri"/>
                <a:ea typeface="Calibri"/>
                <a:cs typeface="Calibri"/>
                <a:sym typeface="Calibri"/>
              </a:rPr>
            </a:br>
            <a:r>
              <a:rPr lang="en" b="1" dirty="0">
                <a:solidFill>
                  <a:schemeClr val="dk1"/>
                </a:solidFill>
                <a:latin typeface="Calibri"/>
                <a:ea typeface="Calibri"/>
                <a:cs typeface="Calibri"/>
                <a:sym typeface="Calibri"/>
              </a:rPr>
              <a:t>A DISABILITY REVOLUTION,” </a:t>
            </a:r>
            <a:br>
              <a:rPr lang="en" b="1" dirty="0">
                <a:solidFill>
                  <a:schemeClr val="dk1"/>
                </a:solidFill>
                <a:latin typeface="Calibri"/>
                <a:ea typeface="Calibri"/>
                <a:cs typeface="Calibri"/>
                <a:sym typeface="Calibri"/>
              </a:rPr>
            </a:br>
            <a:r>
              <a:rPr lang="en" b="1" dirty="0">
                <a:solidFill>
                  <a:schemeClr val="dk1"/>
                </a:solidFill>
                <a:latin typeface="Calibri"/>
                <a:ea typeface="Calibri"/>
                <a:cs typeface="Calibri"/>
                <a:sym typeface="Calibri"/>
              </a:rPr>
              <a:t>by Nicole Newman and James </a:t>
            </a:r>
            <a:r>
              <a:rPr lang="en" b="1" dirty="0" err="1">
                <a:solidFill>
                  <a:schemeClr val="dk1"/>
                </a:solidFill>
                <a:latin typeface="Calibri"/>
                <a:ea typeface="Calibri"/>
                <a:cs typeface="Calibri"/>
                <a:sym typeface="Calibri"/>
              </a:rPr>
              <a:t>LeBrecht</a:t>
            </a:r>
            <a:r>
              <a:rPr lang="en" b="1" dirty="0">
                <a:solidFill>
                  <a:schemeClr val="dk1"/>
                </a:solidFill>
                <a:latin typeface="Calibri"/>
                <a:ea typeface="Calibri"/>
                <a:cs typeface="Calibri"/>
                <a:sym typeface="Calibri"/>
              </a:rPr>
              <a:t> </a:t>
            </a:r>
            <a:r>
              <a:rPr lang="en" dirty="0">
                <a:solidFill>
                  <a:schemeClr val="dk1"/>
                </a:solidFill>
                <a:latin typeface="Calibri"/>
                <a:ea typeface="Calibri"/>
                <a:cs typeface="Calibri"/>
                <a:sym typeface="Calibri"/>
              </a:rPr>
              <a:t>traces the beginnings of the Disability Rights Movement and the activists who fought for equal access and equal rights in jobs, education, transportation, and housing.</a:t>
            </a:r>
            <a:endParaRPr dirty="0">
              <a:solidFill>
                <a:schemeClr val="dk1"/>
              </a:solidFill>
              <a:latin typeface="Calibri"/>
              <a:ea typeface="Calibri"/>
              <a:cs typeface="Calibri"/>
              <a:sym typeface="Calibri"/>
            </a:endParaRPr>
          </a:p>
        </p:txBody>
      </p:sp>
      <p:grpSp>
        <p:nvGrpSpPr>
          <p:cNvPr id="9" name="Google Shape;955;p94">
            <a:extLst>
              <a:ext uri="{FF2B5EF4-FFF2-40B4-BE49-F238E27FC236}">
                <a16:creationId xmlns:a16="http://schemas.microsoft.com/office/drawing/2014/main" id="{5DA6F1D2-55DB-9343-8A48-352266ED59C2}"/>
              </a:ext>
            </a:extLst>
          </p:cNvPr>
          <p:cNvGrpSpPr/>
          <p:nvPr/>
        </p:nvGrpSpPr>
        <p:grpSpPr>
          <a:xfrm>
            <a:off x="-14388" y="6246824"/>
            <a:ext cx="9158400" cy="609600"/>
            <a:chOff x="0" y="0"/>
            <a:chExt cx="9158400" cy="609600"/>
          </a:xfrm>
        </p:grpSpPr>
        <p:sp>
          <p:nvSpPr>
            <p:cNvPr id="10" name="Google Shape;956;p94">
              <a:extLst>
                <a:ext uri="{FF2B5EF4-FFF2-40B4-BE49-F238E27FC236}">
                  <a16:creationId xmlns:a16="http://schemas.microsoft.com/office/drawing/2014/main" id="{349DEBEE-4930-F34E-BD2C-C506420499FD}"/>
                </a:ext>
              </a:extLst>
            </p:cNvPr>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1" name="Google Shape;957;p94">
              <a:extLst>
                <a:ext uri="{FF2B5EF4-FFF2-40B4-BE49-F238E27FC236}">
                  <a16:creationId xmlns:a16="http://schemas.microsoft.com/office/drawing/2014/main" id="{CCE807DC-6DC8-E940-A119-2B0290C1AD7A}"/>
                </a:ext>
              </a:extLst>
            </p:cNvPr>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2" name="Google Shape;959;p94">
            <a:extLst>
              <a:ext uri="{FF2B5EF4-FFF2-40B4-BE49-F238E27FC236}">
                <a16:creationId xmlns:a16="http://schemas.microsoft.com/office/drawing/2014/main" id="{2A75D747-0BEF-A145-97F3-E54D4BE2CC19}"/>
              </a:ext>
            </a:extLst>
          </p:cNvPr>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4" name="Picture 13" descr="A red heart with black letters&#10;&#10;Description automatically generated">
            <a:extLst>
              <a:ext uri="{FF2B5EF4-FFF2-40B4-BE49-F238E27FC236}">
                <a16:creationId xmlns:a16="http://schemas.microsoft.com/office/drawing/2014/main" id="{62B6265D-0D49-9A42-84B0-17E96C17E6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3"/>
        <p:cNvGrpSpPr/>
        <p:nvPr/>
      </p:nvGrpSpPr>
      <p:grpSpPr>
        <a:xfrm>
          <a:off x="0" y="0"/>
          <a:ext cx="0" cy="0"/>
          <a:chOff x="0" y="0"/>
          <a:chExt cx="0" cy="0"/>
        </a:xfrm>
      </p:grpSpPr>
      <p:sp>
        <p:nvSpPr>
          <p:cNvPr id="294" name="Google Shape;294;p48"/>
          <p:cNvSpPr txBox="1">
            <a:spLocks noGrp="1"/>
          </p:cNvSpPr>
          <p:nvPr>
            <p:ph type="title"/>
          </p:nvPr>
        </p:nvSpPr>
        <p:spPr>
          <a:xfrm>
            <a:off x="197380" y="301706"/>
            <a:ext cx="8910600" cy="898500"/>
          </a:xfrm>
          <a:prstGeom prst="rect">
            <a:avLst/>
          </a:prstGeom>
          <a:noFill/>
          <a:ln>
            <a:noFill/>
          </a:ln>
        </p:spPr>
        <p:txBody>
          <a:bodyPr spcFirstLastPara="1" wrap="square" lIns="45700" tIns="45700" rIns="45700" bIns="45700" anchor="ctr" anchorCtr="0">
            <a:noAutofit/>
          </a:bodyPr>
          <a:lstStyle/>
          <a:p>
            <a:pPr algn="l">
              <a:lnSpc>
                <a:spcPct val="90000"/>
              </a:lnSpc>
              <a:buSzPts val="1100"/>
            </a:pPr>
            <a:r>
              <a:rPr lang="en" sz="2000" b="1" dirty="0">
                <a:solidFill>
                  <a:schemeClr val="bg1"/>
                </a:solidFill>
              </a:rPr>
              <a:t>MAYA LIN</a:t>
            </a:r>
            <a:r>
              <a:rPr lang="en" sz="2000" dirty="0">
                <a:solidFill>
                  <a:schemeClr val="bg1"/>
                </a:solidFill>
              </a:rPr>
              <a:t>, Vietnam Veterans Memorial, 1981–82. Washington, D.C.</a:t>
            </a:r>
            <a:endParaRPr sz="2000" dirty="0">
              <a:solidFill>
                <a:schemeClr val="bg1"/>
              </a:solidFill>
            </a:endParaRPr>
          </a:p>
          <a:p>
            <a:pPr algn="l">
              <a:lnSpc>
                <a:spcPct val="115000"/>
              </a:lnSpc>
            </a:pPr>
            <a:r>
              <a:rPr lang="en" sz="2000" dirty="0">
                <a:solidFill>
                  <a:schemeClr val="bg1"/>
                </a:solidFill>
              </a:rPr>
              <a:t>The memorial created a new art form for shared memory, grief and reconciliation.  </a:t>
            </a:r>
            <a:endParaRPr sz="2000" dirty="0">
              <a:solidFill>
                <a:schemeClr val="bg1"/>
              </a:solidFill>
            </a:endParaRPr>
          </a:p>
        </p:txBody>
      </p:sp>
      <p:pic>
        <p:nvPicPr>
          <p:cNvPr id="295" name="Google Shape;295;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390" y="1230277"/>
            <a:ext cx="6264055" cy="4691168"/>
          </a:xfrm>
          <a:prstGeom prst="rect">
            <a:avLst/>
          </a:prstGeom>
          <a:noFill/>
          <a:ln>
            <a:noFill/>
          </a:ln>
        </p:spPr>
      </p:pic>
      <p:pic>
        <p:nvPicPr>
          <p:cNvPr id="296" name="Google Shape;296;p48"/>
          <p:cNvPicPr preferRelativeResize="0"/>
          <p:nvPr/>
        </p:nvPicPr>
        <p:blipFill rotWithShape="1">
          <a:blip r:embed="rId4">
            <a:alphaModFix/>
          </a:blip>
          <a:srcRect/>
          <a:stretch/>
        </p:blipFill>
        <p:spPr>
          <a:xfrm>
            <a:off x="6382316" y="3504626"/>
            <a:ext cx="2725664" cy="2748621"/>
          </a:xfrm>
          <a:prstGeom prst="rect">
            <a:avLst/>
          </a:prstGeom>
          <a:noFill/>
          <a:ln>
            <a:noFill/>
          </a:ln>
        </p:spPr>
      </p:pic>
      <p:pic>
        <p:nvPicPr>
          <p:cNvPr id="297" name="Google Shape;297;p4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94191" y="1241426"/>
            <a:ext cx="2084790" cy="2108798"/>
          </a:xfrm>
          <a:prstGeom prst="rect">
            <a:avLst/>
          </a:prstGeom>
          <a:noFill/>
          <a:ln>
            <a:noFill/>
          </a:ln>
        </p:spPr>
      </p:pic>
      <p:grpSp>
        <p:nvGrpSpPr>
          <p:cNvPr id="9" name="Google Shape;955;p94">
            <a:extLst>
              <a:ext uri="{FF2B5EF4-FFF2-40B4-BE49-F238E27FC236}">
                <a16:creationId xmlns:a16="http://schemas.microsoft.com/office/drawing/2014/main" id="{8B583FDF-FB6D-5E4C-872F-C451C80E87E1}"/>
              </a:ext>
            </a:extLst>
          </p:cNvPr>
          <p:cNvGrpSpPr/>
          <p:nvPr/>
        </p:nvGrpSpPr>
        <p:grpSpPr>
          <a:xfrm>
            <a:off x="-14388" y="6246824"/>
            <a:ext cx="9158400" cy="609600"/>
            <a:chOff x="0" y="0"/>
            <a:chExt cx="9158400" cy="609600"/>
          </a:xfrm>
        </p:grpSpPr>
        <p:sp>
          <p:nvSpPr>
            <p:cNvPr id="10" name="Google Shape;956;p94">
              <a:extLst>
                <a:ext uri="{FF2B5EF4-FFF2-40B4-BE49-F238E27FC236}">
                  <a16:creationId xmlns:a16="http://schemas.microsoft.com/office/drawing/2014/main" id="{D7DC620D-2A16-6B40-93BF-48780FF8B41F}"/>
                </a:ext>
              </a:extLst>
            </p:cNvPr>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1" name="Google Shape;957;p94">
              <a:extLst>
                <a:ext uri="{FF2B5EF4-FFF2-40B4-BE49-F238E27FC236}">
                  <a16:creationId xmlns:a16="http://schemas.microsoft.com/office/drawing/2014/main" id="{72B7A579-C369-1745-B3E7-11C05686A023}"/>
                </a:ext>
              </a:extLst>
            </p:cNvPr>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2" name="Google Shape;959;p94">
            <a:extLst>
              <a:ext uri="{FF2B5EF4-FFF2-40B4-BE49-F238E27FC236}">
                <a16:creationId xmlns:a16="http://schemas.microsoft.com/office/drawing/2014/main" id="{244F1839-3C73-9C40-9EA7-1B7AFBA70000}"/>
              </a:ext>
            </a:extLst>
          </p:cNvPr>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4" name="Picture 13" descr="A red heart with black letters&#10;&#10;Description automatically generated">
            <a:extLst>
              <a:ext uri="{FF2B5EF4-FFF2-40B4-BE49-F238E27FC236}">
                <a16:creationId xmlns:a16="http://schemas.microsoft.com/office/drawing/2014/main" id="{E9B40228-68BA-9140-8693-48649B15FE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4"/>
        <p:cNvGrpSpPr/>
        <p:nvPr/>
      </p:nvGrpSpPr>
      <p:grpSpPr>
        <a:xfrm>
          <a:off x="0" y="0"/>
          <a:ext cx="0" cy="0"/>
          <a:chOff x="0" y="0"/>
          <a:chExt cx="0" cy="0"/>
        </a:xfrm>
      </p:grpSpPr>
      <p:pic>
        <p:nvPicPr>
          <p:cNvPr id="307" name="Google Shape;307;p49"/>
          <p:cNvPicPr preferRelativeResize="0"/>
          <p:nvPr/>
        </p:nvPicPr>
        <p:blipFill rotWithShape="1">
          <a:blip r:embed="rId3">
            <a:alphaModFix/>
          </a:blip>
          <a:srcRect/>
          <a:stretch/>
        </p:blipFill>
        <p:spPr>
          <a:xfrm>
            <a:off x="0" y="2377697"/>
            <a:ext cx="9158400" cy="3570346"/>
          </a:xfrm>
          <a:prstGeom prst="rect">
            <a:avLst/>
          </a:prstGeom>
          <a:noFill/>
          <a:ln>
            <a:noFill/>
          </a:ln>
        </p:spPr>
      </p:pic>
      <p:sp>
        <p:nvSpPr>
          <p:cNvPr id="308" name="Google Shape;308;p49"/>
          <p:cNvSpPr txBox="1"/>
          <p:nvPr/>
        </p:nvSpPr>
        <p:spPr>
          <a:xfrm>
            <a:off x="205854" y="206832"/>
            <a:ext cx="5981100" cy="2005500"/>
          </a:xfrm>
          <a:prstGeom prst="rect">
            <a:avLst/>
          </a:prstGeom>
          <a:noFill/>
          <a:ln>
            <a:noFill/>
          </a:ln>
        </p:spPr>
        <p:txBody>
          <a:bodyPr spcFirstLastPara="1" wrap="square" lIns="91425" tIns="91425" rIns="91425" bIns="91425" anchor="t" anchorCtr="0">
            <a:spAutoFit/>
          </a:bodyPr>
          <a:lstStyle/>
          <a:p>
            <a:pPr>
              <a:lnSpc>
                <a:spcPct val="115000"/>
              </a:lnSpc>
              <a:buClr>
                <a:schemeClr val="dk1"/>
              </a:buClr>
              <a:buSzPts val="1100"/>
            </a:pPr>
            <a:r>
              <a:rPr lang="en" sz="2200" b="1" dirty="0">
                <a:solidFill>
                  <a:schemeClr val="lt1"/>
                </a:solidFill>
                <a:latin typeface="Calibri"/>
                <a:ea typeface="Calibri"/>
                <a:cs typeface="Calibri"/>
                <a:sym typeface="Calibri"/>
              </a:rPr>
              <a:t>TYREE GUYTON, </a:t>
            </a:r>
            <a:r>
              <a:rPr lang="en" sz="2200" dirty="0">
                <a:solidFill>
                  <a:schemeClr val="lt1"/>
                </a:solidFill>
                <a:latin typeface="Calibri"/>
                <a:ea typeface="Calibri"/>
                <a:cs typeface="Calibri"/>
                <a:sym typeface="Calibri"/>
              </a:rPr>
              <a:t>Detroit, Michigan, </a:t>
            </a:r>
            <a:r>
              <a:rPr lang="en" sz="2000" dirty="0">
                <a:solidFill>
                  <a:schemeClr val="lt1"/>
                </a:solidFill>
                <a:latin typeface="Calibri"/>
                <a:ea typeface="Calibri"/>
                <a:cs typeface="Calibri"/>
                <a:sym typeface="Calibri"/>
              </a:rPr>
              <a:t>established </a:t>
            </a:r>
            <a:r>
              <a:rPr lang="en" sz="2000" b="1" dirty="0">
                <a:solidFill>
                  <a:schemeClr val="lt1"/>
                </a:solidFill>
                <a:latin typeface="Calibri"/>
                <a:ea typeface="Calibri"/>
                <a:cs typeface="Calibri"/>
                <a:sym typeface="Calibri"/>
              </a:rPr>
              <a:t>The Heidelberg Project</a:t>
            </a:r>
            <a:r>
              <a:rPr lang="en" sz="2000" dirty="0">
                <a:solidFill>
                  <a:schemeClr val="lt1"/>
                </a:solidFill>
                <a:latin typeface="Calibri"/>
                <a:ea typeface="Calibri"/>
                <a:cs typeface="Calibri"/>
                <a:sym typeface="Calibri"/>
              </a:rPr>
              <a:t>, to transform neighborhoods with public art and community gatherings and to create a living indoor/outdoor art museum.</a:t>
            </a:r>
            <a:endParaRPr sz="2000" dirty="0">
              <a:solidFill>
                <a:schemeClr val="lt1"/>
              </a:solidFill>
              <a:latin typeface="Calibri"/>
              <a:ea typeface="Calibri"/>
              <a:cs typeface="Calibri"/>
              <a:sym typeface="Calibri"/>
            </a:endParaRPr>
          </a:p>
          <a:p>
            <a:pPr>
              <a:buSzPts val="2600"/>
            </a:pPr>
            <a:endParaRPr sz="2400" b="1" dirty="0">
              <a:solidFill>
                <a:schemeClr val="lt1"/>
              </a:solidFill>
              <a:latin typeface="Calibri"/>
              <a:ea typeface="Calibri"/>
              <a:cs typeface="Calibri"/>
              <a:sym typeface="Calibri"/>
            </a:endParaRPr>
          </a:p>
        </p:txBody>
      </p:sp>
      <p:pic>
        <p:nvPicPr>
          <p:cNvPr id="309" name="Google Shape;309;p4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17673" y="0"/>
            <a:ext cx="2819087" cy="2727368"/>
          </a:xfrm>
          <a:prstGeom prst="rect">
            <a:avLst/>
          </a:prstGeom>
          <a:noFill/>
          <a:ln>
            <a:noFill/>
          </a:ln>
          <a:effectLst>
            <a:outerShdw blurRad="50800" dist="38100" dir="2700000" algn="tl" rotWithShape="0">
              <a:srgbClr val="000000">
                <a:alpha val="40000"/>
              </a:srgbClr>
            </a:outerShdw>
          </a:effectLst>
        </p:spPr>
      </p:pic>
      <p:grpSp>
        <p:nvGrpSpPr>
          <p:cNvPr id="8" name="Google Shape;955;p94">
            <a:extLst>
              <a:ext uri="{FF2B5EF4-FFF2-40B4-BE49-F238E27FC236}">
                <a16:creationId xmlns:a16="http://schemas.microsoft.com/office/drawing/2014/main" id="{9C4B16A1-CE37-ED44-BFA8-3B6F61DE5626}"/>
              </a:ext>
            </a:extLst>
          </p:cNvPr>
          <p:cNvGrpSpPr/>
          <p:nvPr/>
        </p:nvGrpSpPr>
        <p:grpSpPr>
          <a:xfrm>
            <a:off x="-14388" y="6246824"/>
            <a:ext cx="9158400" cy="609600"/>
            <a:chOff x="0" y="0"/>
            <a:chExt cx="9158400" cy="609600"/>
          </a:xfrm>
        </p:grpSpPr>
        <p:sp>
          <p:nvSpPr>
            <p:cNvPr id="9" name="Google Shape;956;p94">
              <a:extLst>
                <a:ext uri="{FF2B5EF4-FFF2-40B4-BE49-F238E27FC236}">
                  <a16:creationId xmlns:a16="http://schemas.microsoft.com/office/drawing/2014/main" id="{FE4B3127-E5B7-2D43-BE82-490EE628A30E}"/>
                </a:ext>
              </a:extLst>
            </p:cNvPr>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0" name="Google Shape;957;p94">
              <a:extLst>
                <a:ext uri="{FF2B5EF4-FFF2-40B4-BE49-F238E27FC236}">
                  <a16:creationId xmlns:a16="http://schemas.microsoft.com/office/drawing/2014/main" id="{24075FA4-2C9B-E64F-ACFC-37E58A37DAF3}"/>
                </a:ext>
              </a:extLst>
            </p:cNvPr>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1" name="Google Shape;959;p94">
            <a:extLst>
              <a:ext uri="{FF2B5EF4-FFF2-40B4-BE49-F238E27FC236}">
                <a16:creationId xmlns:a16="http://schemas.microsoft.com/office/drawing/2014/main" id="{CA94A736-5578-534C-8178-A5EA4D600FBB}"/>
              </a:ext>
            </a:extLst>
          </p:cNvPr>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13" name="Picture 12" descr="A red heart with black letters&#10;&#10;Description automatically generated">
            <a:extLst>
              <a:ext uri="{FF2B5EF4-FFF2-40B4-BE49-F238E27FC236}">
                <a16:creationId xmlns:a16="http://schemas.microsoft.com/office/drawing/2014/main" id="{C744ADA5-ED34-1B4B-BBEE-A209D355BD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4"/>
        <p:cNvGrpSpPr/>
        <p:nvPr/>
      </p:nvGrpSpPr>
      <p:grpSpPr>
        <a:xfrm>
          <a:off x="0" y="0"/>
          <a:ext cx="0" cy="0"/>
          <a:chOff x="0" y="0"/>
          <a:chExt cx="0" cy="0"/>
        </a:xfrm>
      </p:grpSpPr>
      <p:grpSp>
        <p:nvGrpSpPr>
          <p:cNvPr id="955" name="Google Shape;955;p94"/>
          <p:cNvGrpSpPr/>
          <p:nvPr/>
        </p:nvGrpSpPr>
        <p:grpSpPr>
          <a:xfrm>
            <a:off x="-14388" y="6246824"/>
            <a:ext cx="9158400" cy="609600"/>
            <a:chOff x="0" y="0"/>
            <a:chExt cx="9158400" cy="609600"/>
          </a:xfrm>
        </p:grpSpPr>
        <p:sp>
          <p:nvSpPr>
            <p:cNvPr id="956" name="Google Shape;956;p94"/>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57" name="Google Shape;957;p94"/>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958" name="Google Shape;958;p94"/>
          <p:cNvSpPr txBox="1"/>
          <p:nvPr/>
        </p:nvSpPr>
        <p:spPr>
          <a:xfrm>
            <a:off x="2096057" y="2555323"/>
            <a:ext cx="5168809" cy="1360566"/>
          </a:xfrm>
          <a:prstGeom prst="rect">
            <a:avLst/>
          </a:prstGeom>
          <a:noFill/>
          <a:ln>
            <a:noFill/>
          </a:ln>
        </p:spPr>
        <p:txBody>
          <a:bodyPr spcFirstLastPara="1" wrap="square" lIns="91425" tIns="45700" rIns="91425" bIns="45700" anchor="t" anchorCtr="0">
            <a:noAutofit/>
          </a:bodyPr>
          <a:lstStyle/>
          <a:p>
            <a:pPr lvl="0"/>
            <a:r>
              <a:rPr lang="en-US" sz="2400" b="1" dirty="0">
                <a:latin typeface="Calibri"/>
                <a:ea typeface="Calibri"/>
                <a:cs typeface="Calibri"/>
                <a:sym typeface="Calibri"/>
              </a:rPr>
              <a:t>American LOVE Project Samples </a:t>
            </a:r>
            <a:br>
              <a:rPr lang="en-US" sz="2400" b="1" dirty="0">
                <a:latin typeface="Calibri"/>
                <a:ea typeface="Calibri"/>
                <a:cs typeface="Calibri"/>
                <a:sym typeface="Calibri"/>
              </a:rPr>
            </a:br>
            <a:r>
              <a:rPr lang="en-US" sz="2400" b="1" dirty="0">
                <a:latin typeface="Calibri"/>
                <a:ea typeface="Calibri"/>
                <a:cs typeface="Calibri"/>
                <a:sym typeface="Calibri"/>
              </a:rPr>
              <a:t>and Installations</a:t>
            </a:r>
            <a:r>
              <a:rPr lang="en-US" sz="2400" b="1" i="0" u="none" strike="noStrike" cap="none" dirty="0">
                <a:solidFill>
                  <a:srgbClr val="0C0C0C"/>
                </a:solidFill>
                <a:latin typeface="Calibri"/>
                <a:ea typeface="Calibri"/>
                <a:cs typeface="Calibri"/>
                <a:sym typeface="Calibri"/>
              </a:rPr>
              <a:t> </a:t>
            </a:r>
            <a:endParaRPr sz="2400" b="1" i="0" u="none" strike="noStrike" cap="none" dirty="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700"/>
              <a:buFont typeface="Calibri"/>
              <a:buNone/>
            </a:pPr>
            <a:endParaRPr sz="2400" b="1" i="0" u="none" strike="noStrike" cap="none" dirty="0">
              <a:solidFill>
                <a:srgbClr val="0C0C0C"/>
              </a:solidFill>
              <a:latin typeface="Calibri"/>
              <a:ea typeface="Calibri"/>
              <a:cs typeface="Calibri"/>
              <a:sym typeface="Calibri"/>
            </a:endParaRPr>
          </a:p>
        </p:txBody>
      </p:sp>
      <p:sp>
        <p:nvSpPr>
          <p:cNvPr id="959" name="Google Shape;959;p94"/>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8" name="Picture 7" descr="A red heart with black letters&#10;&#10;Description automatically generated">
            <a:extLst>
              <a:ext uri="{FF2B5EF4-FFF2-40B4-BE49-F238E27FC236}">
                <a16:creationId xmlns:a16="http://schemas.microsoft.com/office/drawing/2014/main" id="{AC8465B6-3FA2-D941-AC0A-DFB7178504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extLst>
      <p:ext uri="{BB962C8B-B14F-4D97-AF65-F5344CB8AC3E}">
        <p14:creationId xmlns:p14="http://schemas.microsoft.com/office/powerpoint/2010/main" val="89300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EF3"/>
        </a:solidFill>
        <a:effectLst/>
      </p:bgPr>
    </p:bg>
    <p:spTree>
      <p:nvGrpSpPr>
        <p:cNvPr id="1" name="Shape 173"/>
        <p:cNvGrpSpPr/>
        <p:nvPr/>
      </p:nvGrpSpPr>
      <p:grpSpPr>
        <a:xfrm>
          <a:off x="0" y="0"/>
          <a:ext cx="0" cy="0"/>
          <a:chOff x="0" y="0"/>
          <a:chExt cx="0" cy="0"/>
        </a:xfrm>
      </p:grpSpPr>
      <p:grpSp>
        <p:nvGrpSpPr>
          <p:cNvPr id="174" name="Google Shape;174;p23"/>
          <p:cNvGrpSpPr/>
          <p:nvPr/>
        </p:nvGrpSpPr>
        <p:grpSpPr>
          <a:xfrm>
            <a:off x="-14388" y="6246824"/>
            <a:ext cx="9158400" cy="609600"/>
            <a:chOff x="0" y="0"/>
            <a:chExt cx="9158400" cy="609600"/>
          </a:xfrm>
        </p:grpSpPr>
        <p:sp>
          <p:nvSpPr>
            <p:cNvPr id="175" name="Google Shape;175;p23"/>
            <p:cNvSpPr/>
            <p:nvPr/>
          </p:nvSpPr>
          <p:spPr>
            <a:xfrm>
              <a:off x="0" y="0"/>
              <a:ext cx="9158400" cy="609600"/>
            </a:xfrm>
            <a:prstGeom prst="rect">
              <a:avLst/>
            </a:prstGeom>
            <a:solidFill>
              <a:srgbClr val="D6453A"/>
            </a:solidFill>
            <a:ln>
              <a:noFill/>
            </a:ln>
            <a:effectLst>
              <a:outerShdw blurRad="38100" dist="23000" dir="5400000" rotWithShape="0">
                <a:srgbClr val="000000">
                  <a:alpha val="33725"/>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6" name="Google Shape;176;p23"/>
            <p:cNvCxnSpPr/>
            <p:nvPr/>
          </p:nvCxnSpPr>
          <p:spPr>
            <a:xfrm>
              <a:off x="7148" y="12845"/>
              <a:ext cx="9144000" cy="0"/>
            </a:xfrm>
            <a:prstGeom prst="straightConnector1">
              <a:avLst/>
            </a:prstGeom>
            <a:noFill/>
            <a:ln w="9525" cap="flat" cmpd="sng">
              <a:solidFill>
                <a:srgbClr val="000000"/>
              </a:solidFill>
              <a:prstDash val="solid"/>
              <a:round/>
              <a:headEnd type="none" w="sm" len="sm"/>
              <a:tailEnd type="none" w="sm" len="sm"/>
            </a:ln>
          </p:spPr>
        </p:cxnSp>
      </p:grpSp>
      <p:sp>
        <p:nvSpPr>
          <p:cNvPr id="177" name="Google Shape;177;p23"/>
          <p:cNvSpPr txBox="1"/>
          <p:nvPr/>
        </p:nvSpPr>
        <p:spPr>
          <a:xfrm>
            <a:off x="2096057" y="6414072"/>
            <a:ext cx="668344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ARTISTS MAKING A KINDER WORLD</a:t>
            </a:r>
            <a:endParaRPr sz="1400" b="0" i="0" u="none" strike="noStrike" cap="none">
              <a:solidFill>
                <a:srgbClr val="000000"/>
              </a:solidFill>
              <a:latin typeface="Arial"/>
              <a:ea typeface="Arial"/>
              <a:cs typeface="Arial"/>
              <a:sym typeface="Arial"/>
            </a:endParaRPr>
          </a:p>
        </p:txBody>
      </p:sp>
      <p:pic>
        <p:nvPicPr>
          <p:cNvPr id="3" name="Picture 2" descr="A map of the united states with orange dots&#10;&#10;Description automatically generated">
            <a:extLst>
              <a:ext uri="{FF2B5EF4-FFF2-40B4-BE49-F238E27FC236}">
                <a16:creationId xmlns:a16="http://schemas.microsoft.com/office/drawing/2014/main" id="{924FE7E0-6277-FD4E-B4B0-4EFDAC23EA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75" y="16845"/>
            <a:ext cx="9144000" cy="4364182"/>
          </a:xfrm>
          <a:prstGeom prst="rect">
            <a:avLst/>
          </a:prstGeom>
        </p:spPr>
      </p:pic>
      <p:sp>
        <p:nvSpPr>
          <p:cNvPr id="10" name="Google Shape;179;p23">
            <a:extLst>
              <a:ext uri="{FF2B5EF4-FFF2-40B4-BE49-F238E27FC236}">
                <a16:creationId xmlns:a16="http://schemas.microsoft.com/office/drawing/2014/main" id="{2BDF42CE-EE63-B940-BEEC-A8ABF87A67ED}"/>
              </a:ext>
            </a:extLst>
          </p:cNvPr>
          <p:cNvSpPr txBox="1"/>
          <p:nvPr/>
        </p:nvSpPr>
        <p:spPr>
          <a:xfrm>
            <a:off x="0" y="3902891"/>
            <a:ext cx="9144000"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300" b="1" i="0" u="none" strike="noStrike" cap="none" dirty="0">
                <a:solidFill>
                  <a:schemeClr val="dk1"/>
                </a:solidFill>
                <a:latin typeface="Calibri"/>
                <a:ea typeface="Calibri"/>
                <a:cs typeface="Calibri"/>
                <a:sym typeface="Calibri"/>
              </a:rPr>
              <a:t>3791 ART SUBMISSIONS, fro</a:t>
            </a:r>
            <a:r>
              <a:rPr lang="en-US" sz="2300" b="1" dirty="0">
                <a:solidFill>
                  <a:schemeClr val="dk1"/>
                </a:solidFill>
                <a:latin typeface="Calibri"/>
                <a:ea typeface="Calibri"/>
                <a:cs typeface="Calibri"/>
                <a:sym typeface="Calibri"/>
              </a:rPr>
              <a:t>m 24 STATES AND WASHINGTON DC</a:t>
            </a:r>
            <a:r>
              <a:rPr lang="en-US" sz="2300" b="1"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4" name="Picture 3" descr="A red and yellow heart with white text&#10;&#10;Description automatically generated">
            <a:extLst>
              <a:ext uri="{FF2B5EF4-FFF2-40B4-BE49-F238E27FC236}">
                <a16:creationId xmlns:a16="http://schemas.microsoft.com/office/drawing/2014/main" id="{ABBAF062-043F-144E-8D1F-E28188226A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3156" y="4376341"/>
            <a:ext cx="1867859" cy="1867859"/>
          </a:xfrm>
          <a:prstGeom prst="rect">
            <a:avLst/>
          </a:prstGeom>
        </p:spPr>
      </p:pic>
      <p:pic>
        <p:nvPicPr>
          <p:cNvPr id="6" name="Picture 5" descr="A drawing of a flag&#10;&#10;Description automatically generated">
            <a:extLst>
              <a:ext uri="{FF2B5EF4-FFF2-40B4-BE49-F238E27FC236}">
                <a16:creationId xmlns:a16="http://schemas.microsoft.com/office/drawing/2014/main" id="{8A2FA9EB-3D9A-5A4E-9659-4461F23623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7824" y="4376342"/>
            <a:ext cx="1883328" cy="1883328"/>
          </a:xfrm>
          <a:prstGeom prst="rect">
            <a:avLst/>
          </a:prstGeom>
        </p:spPr>
      </p:pic>
      <p:pic>
        <p:nvPicPr>
          <p:cNvPr id="8" name="Picture 7" descr="A poster with flowers and hearts&#10;&#10;Description automatically generated">
            <a:extLst>
              <a:ext uri="{FF2B5EF4-FFF2-40B4-BE49-F238E27FC236}">
                <a16:creationId xmlns:a16="http://schemas.microsoft.com/office/drawing/2014/main" id="{D9277B50-EE92-684C-915B-703A376D6E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29899" y="4376341"/>
            <a:ext cx="1883326" cy="1883326"/>
          </a:xfrm>
          <a:prstGeom prst="rect">
            <a:avLst/>
          </a:prstGeom>
        </p:spPr>
      </p:pic>
      <p:pic>
        <p:nvPicPr>
          <p:cNvPr id="12" name="Picture 11" descr="A heart with red white and blue hearts and text&#10;&#10;Description automatically generated">
            <a:extLst>
              <a:ext uri="{FF2B5EF4-FFF2-40B4-BE49-F238E27FC236}">
                <a16:creationId xmlns:a16="http://schemas.microsoft.com/office/drawing/2014/main" id="{FD15C63D-828C-4640-A324-13FB3D8688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650" y="4376349"/>
            <a:ext cx="1867859" cy="1867859"/>
          </a:xfrm>
          <a:prstGeom prst="rect">
            <a:avLst/>
          </a:prstGeom>
        </p:spPr>
      </p:pic>
      <p:pic>
        <p:nvPicPr>
          <p:cNvPr id="18" name="Picture 17" descr="A red heart with black letters&#10;&#10;Description automatically generated">
            <a:extLst>
              <a:ext uri="{FF2B5EF4-FFF2-40B4-BE49-F238E27FC236}">
                <a16:creationId xmlns:a16="http://schemas.microsoft.com/office/drawing/2014/main" id="{90038495-B829-244C-B281-20BD96716B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2985" y="5948854"/>
            <a:ext cx="1957956" cy="790451"/>
          </a:xfrm>
          <a:prstGeom prst="rect">
            <a:avLst/>
          </a:prstGeom>
        </p:spPr>
      </p:pic>
    </p:spTree>
    <p:extLst>
      <p:ext uri="{BB962C8B-B14F-4D97-AF65-F5344CB8AC3E}">
        <p14:creationId xmlns:p14="http://schemas.microsoft.com/office/powerpoint/2010/main" val="1230199306"/>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TotalTime>
  <Words>3078</Words>
  <Application>Microsoft Office PowerPoint</Application>
  <PresentationFormat>On-screen Show (4:3)</PresentationFormat>
  <Paragraphs>275</Paragraphs>
  <Slides>84</Slides>
  <Notes>84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84</vt:i4>
      </vt:variant>
    </vt:vector>
  </HeadingPairs>
  <TitlesOfParts>
    <vt:vector size="91" baseType="lpstr">
      <vt:lpstr>Arial</vt:lpstr>
      <vt:lpstr>Avenir</vt:lpstr>
      <vt:lpstr>Calibri</vt:lpstr>
      <vt:lpstr>Helvetica Neue</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LOVE</vt:lpstr>
      <vt:lpstr> The dictionary meaning of LOVE:  A feeling of warm personal attachment or deep affection  for someone or something. A virtue representing all of human kindness, compassion and affection.         </vt:lpstr>
      <vt:lpstr>PowerPoint Presentation</vt:lpstr>
      <vt:lpstr>PowerPoint Presentation</vt:lpstr>
      <vt:lpstr>PowerPoint Presentation</vt:lpstr>
      <vt:lpstr>PowerPoint Presentation</vt:lpstr>
      <vt:lpstr>PowerPoint Presentation</vt:lpstr>
      <vt:lpstr>There are so many things we can think of that we love about Northwest  Arkansas!</vt:lpstr>
      <vt:lpstr>PowerPoint Presentation</vt:lpstr>
      <vt:lpstr>PowerPoint Presentation</vt:lpstr>
      <vt:lpstr>PowerPoint Presentation</vt:lpstr>
      <vt:lpstr>PowerPoint Presentation</vt:lpstr>
      <vt:lpstr>PowerPoint Presentation</vt:lpstr>
      <vt:lpstr>PowerPoint Presentation</vt:lpstr>
      <vt:lpstr>What places do you love in Northwest Arkansas?  What do you love about the people in your community? </vt:lpstr>
      <vt:lpstr>ART IS OUR STRATEGY TO OPEN HEARTS, AND TO EXPRESS AND GIVE LOVE.</vt:lpstr>
      <vt:lpstr>PowerPoint Presentation</vt:lpstr>
      <vt:lpstr>Frederick Douglass plants the seed of how we can begin to think about using art to act and channel our powers:  “Poets, prophets and reformers are all picture makers—and this ability is the secret of their power and of their achievements. They see what ought to be by the reflection of what is, and endeavor to remove the contradiction.”  — Frederick Douglass (1817-1895), abolitionist, orator, newspaper publisher, from his Lecture on Pictures, delivered in 1861   </vt:lpstr>
      <vt:lpstr>Here are artists who inspire us.</vt:lpstr>
      <vt:lpstr>PowerPoint Presentation</vt:lpstr>
      <vt:lpstr>PowerPoint Presentation</vt:lpstr>
      <vt:lpstr> ELIZABETH CATLETT, (1915 - 2012), American and Mexican graphic artist and sculptor, is best known for her depictions of African American experience in the 20th century, giving voice to the enduring dignity and strength of Black women and men. She expanded the idea of what is “acceptable subject matter” in art by exploring the personal and political.  </vt:lpstr>
      <vt:lpstr>PowerPoint Presentation</vt:lpstr>
      <vt:lpstr>PowerPoint Presentation</vt:lpstr>
      <vt:lpstr> SHEPARD FAIREY, “We the People” 2017. Posters created highlighting Black, Muslim and Latina women for the 2017 inauguration and women’s march. </vt:lpstr>
      <vt:lpstr>PowerPoint Presentation</vt:lpstr>
      <vt:lpstr>PowerPoint Presentation</vt:lpstr>
      <vt:lpstr>PowerPoint Presentation</vt:lpstr>
      <vt:lpstr>How have you used the word LOVE in the last few days?          </vt:lpstr>
      <vt:lpstr>LOVE</vt:lpstr>
      <vt:lpstr>PowerPoint Presentation</vt:lpstr>
      <vt:lpstr>This BIGGER LOVE is more than just what we sense with our eyes or tummy. We’re talking about the LOVE we feel in our hearts and want to share with others.</vt:lpstr>
      <vt:lpstr>PowerPoint Presentation</vt:lpstr>
      <vt:lpstr>PowerPoint Presentation</vt:lpstr>
      <vt:lpstr>PowerPoint Presentation</vt:lpstr>
      <vt:lpstr>  We ask you to use a quote in your art from the list we are providing you.   Here are some thoughts  about LOVE from a great  artist, musician, peacemaker, and poet.   </vt:lpstr>
      <vt:lpstr>PowerPoint Presentation</vt:lpstr>
      <vt:lpstr> “The more I think  it over, the more I  feel that there is nothing more truly artistic than to  Love People.”  — Vincent Van Gogh  </vt:lpstr>
      <vt:lpstr>PowerPoint Presentation</vt:lpstr>
      <vt:lpstr> “Love will come find you just to remind you of who you are."  — Alicia Keys</vt:lpstr>
      <vt:lpstr>PowerPoint Presentation</vt:lpstr>
      <vt:lpstr>Gandhi said: “Where there is  Love there is Life.”  Question: What happens in  life when there  isn’t love?  </vt:lpstr>
      <vt:lpstr>PowerPoint Presentation</vt:lpstr>
      <vt:lpstr>PowerPoint Presentation</vt:lpstr>
      <vt:lpstr>PowerPoint Presentation</vt:lpstr>
      <vt:lpstr> Choose a quote from our list that inspires YOU.   Your art will be on a square format.  Plan a color combination that expresses your feelings.     </vt:lpstr>
      <vt:lpstr>The letters in the words of your quote are part of your art form.  How can your letters be expressive? </vt:lpstr>
      <vt:lpstr>PowerPoint Presentation</vt:lpstr>
      <vt:lpstr>PowerPoint Presentation</vt:lpstr>
      <vt:lpstr>PowerPoint Presentation</vt:lpstr>
      <vt:lpstr>PowerPoint Presentation</vt:lpstr>
      <vt:lpstr>PowerPoint Presentation</vt:lpstr>
      <vt:lpstr>PowerPoint Presentation</vt:lpstr>
      <vt:lpstr>Select a quote about LOVE from the quotes by great peacemakers, visionaries, poets and musicians we’ve given you.   Your art should be square.   Do a few small sketches with pencil to figure out how you will incorporate the quote into your design.    </vt:lpstr>
      <vt:lpstr> Choose your SQUARE background paper and materials. Design your message of LOVE with a decorated quote about LOVE on it. It helps to plan how you will use the letters.  Make your art!</vt:lpstr>
      <vt:lpstr>When finished, take time to share your art with your group or class.   </vt:lpstr>
      <vt:lpstr>Here is how to be involved in the Northwest Arkansas LOVE Project:          Click on this QR Code for all the information you will need: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MAYA LIN, Vietnam Veterans Memorial, 1981–82. Washington, D.C. The memorial created a new art form for shared memory, grief and reconciliation.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Wagaman</dc:creator>
  <cp:lastModifiedBy>Karen Wagaman</cp:lastModifiedBy>
  <cp:revision>43</cp:revision>
  <dcterms:modified xsi:type="dcterms:W3CDTF">2023-08-17T20:46:03Z</dcterms:modified>
</cp:coreProperties>
</file>